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84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85" r:id="rId14"/>
    <p:sldId id="286" r:id="rId15"/>
    <p:sldId id="264" r:id="rId16"/>
    <p:sldId id="288" r:id="rId17"/>
    <p:sldId id="287" r:id="rId18"/>
    <p:sldId id="266" r:id="rId19"/>
    <p:sldId id="289" r:id="rId2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8" d="100"/>
          <a:sy n="118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CD3E1-7D9F-47EF-9FA7-9E0323C78C45}" type="doc">
      <dgm:prSet loTypeId="urn:microsoft.com/office/officeart/2005/8/layout/vList3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t-EE"/>
        </a:p>
      </dgm:t>
    </dgm:pt>
    <dgm:pt modelId="{BD8D2399-4BC5-494E-937D-60C5A09A7477}">
      <dgm:prSet phldrT="[Text]"/>
      <dgm:spPr/>
      <dgm:t>
        <a:bodyPr/>
        <a:lstStyle/>
        <a:p>
          <a:r>
            <a:rPr lang="et-EE" dirty="0" smtClean="0"/>
            <a:t>Andra Aedma, Engineering materials and marketing</a:t>
          </a:r>
          <a:endParaRPr lang="et-EE" dirty="0"/>
        </a:p>
      </dgm:t>
    </dgm:pt>
    <dgm:pt modelId="{F4048A1B-A947-4A7F-9B68-469A44106911}" type="parTrans" cxnId="{2DD08732-8EEC-4A0A-BD6B-4B31DB825860}">
      <dgm:prSet/>
      <dgm:spPr/>
      <dgm:t>
        <a:bodyPr/>
        <a:lstStyle/>
        <a:p>
          <a:endParaRPr lang="et-EE"/>
        </a:p>
      </dgm:t>
    </dgm:pt>
    <dgm:pt modelId="{56F5EA7A-7F48-49A1-AD65-672C3DB57B8B}" type="sibTrans" cxnId="{2DD08732-8EEC-4A0A-BD6B-4B31DB825860}">
      <dgm:prSet/>
      <dgm:spPr/>
      <dgm:t>
        <a:bodyPr/>
        <a:lstStyle/>
        <a:p>
          <a:endParaRPr lang="et-EE"/>
        </a:p>
      </dgm:t>
    </dgm:pt>
    <dgm:pt modelId="{DA3BFF31-1C80-457F-B999-5CFE6F0C93E9}">
      <dgm:prSet phldrT="[Text]"/>
      <dgm:spPr/>
      <dgm:t>
        <a:bodyPr/>
        <a:lstStyle/>
        <a:p>
          <a:r>
            <a:rPr lang="et-EE" dirty="0" smtClean="0"/>
            <a:t>Nils Petersen, International </a:t>
          </a:r>
          <a:r>
            <a:rPr lang="de-DE" dirty="0" smtClean="0"/>
            <a:t>s</a:t>
          </a:r>
          <a:r>
            <a:rPr lang="et-EE" dirty="0" smtClean="0"/>
            <a:t>ales and </a:t>
          </a:r>
          <a:r>
            <a:rPr lang="de-DE" dirty="0" smtClean="0"/>
            <a:t>p</a:t>
          </a:r>
          <a:r>
            <a:rPr lang="et-EE" dirty="0" smtClean="0"/>
            <a:t>urchasing in </a:t>
          </a:r>
          <a:r>
            <a:rPr lang="de-DE" dirty="0" smtClean="0"/>
            <a:t>e</a:t>
          </a:r>
          <a:r>
            <a:rPr lang="et-EE" dirty="0" smtClean="0"/>
            <a:t>ngineering</a:t>
          </a:r>
          <a:endParaRPr lang="et-EE" dirty="0"/>
        </a:p>
      </dgm:t>
    </dgm:pt>
    <dgm:pt modelId="{50F7A834-823B-4DDF-9850-5CB49E34289B}" type="parTrans" cxnId="{0A2AD8F6-0A69-4121-A769-76DCFFA212D9}">
      <dgm:prSet/>
      <dgm:spPr/>
      <dgm:t>
        <a:bodyPr/>
        <a:lstStyle/>
        <a:p>
          <a:endParaRPr lang="et-EE"/>
        </a:p>
      </dgm:t>
    </dgm:pt>
    <dgm:pt modelId="{A0B398DE-C442-4AC0-B7DD-0324CD9D1EFF}" type="sibTrans" cxnId="{0A2AD8F6-0A69-4121-A769-76DCFFA212D9}">
      <dgm:prSet/>
      <dgm:spPr/>
      <dgm:t>
        <a:bodyPr/>
        <a:lstStyle/>
        <a:p>
          <a:endParaRPr lang="et-EE"/>
        </a:p>
      </dgm:t>
    </dgm:pt>
    <dgm:pt modelId="{3C4D6396-1972-4BB9-B046-0B07ABFE8F1D}">
      <dgm:prSet phldrT="[Text]"/>
      <dgm:spPr/>
      <dgm:t>
        <a:bodyPr/>
        <a:lstStyle/>
        <a:p>
          <a:r>
            <a:rPr lang="et-EE" dirty="0" smtClean="0"/>
            <a:t>Piotr Rzeznik, Logistics</a:t>
          </a:r>
          <a:endParaRPr lang="et-EE" dirty="0"/>
        </a:p>
      </dgm:t>
    </dgm:pt>
    <dgm:pt modelId="{CB0B9AF2-8BE4-4366-8737-C6D87908C459}" type="parTrans" cxnId="{90FF830C-F7F3-4B5A-BA12-77A534F70361}">
      <dgm:prSet/>
      <dgm:spPr/>
      <dgm:t>
        <a:bodyPr/>
        <a:lstStyle/>
        <a:p>
          <a:endParaRPr lang="et-EE"/>
        </a:p>
      </dgm:t>
    </dgm:pt>
    <dgm:pt modelId="{F3C62329-252E-401C-B347-3B8C8028CD79}" type="sibTrans" cxnId="{90FF830C-F7F3-4B5A-BA12-77A534F70361}">
      <dgm:prSet/>
      <dgm:spPr/>
      <dgm:t>
        <a:bodyPr/>
        <a:lstStyle/>
        <a:p>
          <a:endParaRPr lang="et-EE"/>
        </a:p>
      </dgm:t>
    </dgm:pt>
    <dgm:pt modelId="{73D97332-550A-4C7E-88A9-256E9CE6463A}">
      <dgm:prSet/>
      <dgm:spPr/>
      <dgm:t>
        <a:bodyPr/>
        <a:lstStyle/>
        <a:p>
          <a:r>
            <a:rPr lang="et-EE" dirty="0" smtClean="0"/>
            <a:t>Norbert Ritter, Electrical engineering</a:t>
          </a:r>
          <a:endParaRPr lang="et-EE" dirty="0"/>
        </a:p>
      </dgm:t>
    </dgm:pt>
    <dgm:pt modelId="{620E066B-D5D0-4914-A678-7D0B7165EEC5}" type="parTrans" cxnId="{29361E7B-DF7D-411A-B3F9-AC595E7DC9E1}">
      <dgm:prSet/>
      <dgm:spPr/>
      <dgm:t>
        <a:bodyPr/>
        <a:lstStyle/>
        <a:p>
          <a:endParaRPr lang="et-EE"/>
        </a:p>
      </dgm:t>
    </dgm:pt>
    <dgm:pt modelId="{536D4045-5598-444D-9EDC-E6F6A3E27A6D}" type="sibTrans" cxnId="{29361E7B-DF7D-411A-B3F9-AC595E7DC9E1}">
      <dgm:prSet/>
      <dgm:spPr/>
      <dgm:t>
        <a:bodyPr/>
        <a:lstStyle/>
        <a:p>
          <a:endParaRPr lang="et-EE"/>
        </a:p>
      </dgm:t>
    </dgm:pt>
    <dgm:pt modelId="{B45E48EF-042E-4F7B-B402-A7E06749F9C2}">
      <dgm:prSet/>
      <dgm:spPr/>
      <dgm:t>
        <a:bodyPr/>
        <a:lstStyle/>
        <a:p>
          <a:r>
            <a:rPr lang="et-EE" dirty="0" smtClean="0"/>
            <a:t>David González Alen, Elec</a:t>
          </a:r>
          <a:r>
            <a:rPr lang="de-DE" dirty="0" smtClean="0"/>
            <a:t>t</a:t>
          </a:r>
          <a:r>
            <a:rPr lang="et-EE" dirty="0" smtClean="0"/>
            <a:t>rical engineering </a:t>
          </a:r>
        </a:p>
      </dgm:t>
    </dgm:pt>
    <dgm:pt modelId="{62817635-44A9-48A6-80C5-67E611636923}" type="parTrans" cxnId="{B1F65D68-A131-4516-9042-0EB7AEAC2977}">
      <dgm:prSet/>
      <dgm:spPr/>
      <dgm:t>
        <a:bodyPr/>
        <a:lstStyle/>
        <a:p>
          <a:endParaRPr lang="et-EE"/>
        </a:p>
      </dgm:t>
    </dgm:pt>
    <dgm:pt modelId="{A8E4B2B2-1B5A-4CAC-B839-0E78FB2B2103}" type="sibTrans" cxnId="{B1F65D68-A131-4516-9042-0EB7AEAC2977}">
      <dgm:prSet/>
      <dgm:spPr/>
      <dgm:t>
        <a:bodyPr/>
        <a:lstStyle/>
        <a:p>
          <a:endParaRPr lang="et-EE"/>
        </a:p>
      </dgm:t>
    </dgm:pt>
    <dgm:pt modelId="{97FFEB4E-405B-4839-898A-2C1A39FB006A}" type="pres">
      <dgm:prSet presAssocID="{981CD3E1-7D9F-47EF-9FA7-9E0323C78C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B1F0D0A8-756E-4B13-9B97-16AFF17A7114}" type="pres">
      <dgm:prSet presAssocID="{BD8D2399-4BC5-494E-937D-60C5A09A7477}" presName="composite" presStyleCnt="0"/>
      <dgm:spPr/>
    </dgm:pt>
    <dgm:pt modelId="{DC286696-19B2-406C-A274-FB18C8076E9F}" type="pres">
      <dgm:prSet presAssocID="{BD8D2399-4BC5-494E-937D-60C5A09A7477}" presName="imgShp" presStyleLbl="fgImgPlace1" presStyleIdx="0" presStyleCnt="5" custLinFactNeighborX="-66241" custLinFactNeighborY="-117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29000" r="-29000"/>
          </a:stretch>
        </a:blipFill>
      </dgm:spPr>
    </dgm:pt>
    <dgm:pt modelId="{1789DA48-63BF-4223-B11F-BBE837EBC3C9}" type="pres">
      <dgm:prSet presAssocID="{BD8D2399-4BC5-494E-937D-60C5A09A7477}" presName="txShp" presStyleLbl="node1" presStyleIdx="0" presStyleCnt="5" custScaleX="12200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E7D54DC-38EC-4A40-9748-642FBF0A4731}" type="pres">
      <dgm:prSet presAssocID="{56F5EA7A-7F48-49A1-AD65-672C3DB57B8B}" presName="spacing" presStyleCnt="0"/>
      <dgm:spPr/>
    </dgm:pt>
    <dgm:pt modelId="{91D07AA7-6E7C-49B7-8644-EC091DA4F3D7}" type="pres">
      <dgm:prSet presAssocID="{DA3BFF31-1C80-457F-B999-5CFE6F0C93E9}" presName="composite" presStyleCnt="0"/>
      <dgm:spPr/>
    </dgm:pt>
    <dgm:pt modelId="{85A96476-FEFF-45D9-A272-2AE74965000D}" type="pres">
      <dgm:prSet presAssocID="{DA3BFF31-1C80-457F-B999-5CFE6F0C93E9}" presName="imgShp" presStyleLbl="fgImgPlace1" presStyleIdx="1" presStyleCnt="5" custLinFactNeighborX="-66241" custLinFactNeighborY="1109"/>
      <dgm:spPr>
        <a:blipFill>
          <a:blip xmlns:r="http://schemas.openxmlformats.org/officeDocument/2006/relationships" r:embed="rId2">
            <a:extLst/>
          </a:blip>
          <a:srcRect/>
          <a:stretch>
            <a:fillRect l="-33000" r="-33000"/>
          </a:stretch>
        </a:blipFill>
      </dgm:spPr>
    </dgm:pt>
    <dgm:pt modelId="{9123AB5F-62F1-410B-B40E-CFEA2EDA0D6B}" type="pres">
      <dgm:prSet presAssocID="{DA3BFF31-1C80-457F-B999-5CFE6F0C93E9}" presName="txShp" presStyleLbl="node1" presStyleIdx="1" presStyleCnt="5" custScaleX="12172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2692F2E-B520-4C41-9654-244F2F0F004A}" type="pres">
      <dgm:prSet presAssocID="{A0B398DE-C442-4AC0-B7DD-0324CD9D1EFF}" presName="spacing" presStyleCnt="0"/>
      <dgm:spPr/>
    </dgm:pt>
    <dgm:pt modelId="{F099C91C-64D4-4D77-9A58-6C5250E02B24}" type="pres">
      <dgm:prSet presAssocID="{3C4D6396-1972-4BB9-B046-0B07ABFE8F1D}" presName="composite" presStyleCnt="0"/>
      <dgm:spPr/>
    </dgm:pt>
    <dgm:pt modelId="{AE526600-950B-4AC5-A4C8-5573BC480190}" type="pres">
      <dgm:prSet presAssocID="{3C4D6396-1972-4BB9-B046-0B07ABFE8F1D}" presName="imgShp" presStyleLbl="fgImgPlace1" presStyleIdx="2" presStyleCnt="5" custLinFactNeighborX="-66241" custLinFactNeighborY="2336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30000" r="-30000"/>
          </a:stretch>
        </a:blipFill>
      </dgm:spPr>
    </dgm:pt>
    <dgm:pt modelId="{3F0C1511-233E-431A-A44D-ADE7A6E2F011}" type="pres">
      <dgm:prSet presAssocID="{3C4D6396-1972-4BB9-B046-0B07ABFE8F1D}" presName="txShp" presStyleLbl="node1" presStyleIdx="2" presStyleCnt="5" custScaleX="12200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BC6344B-6BFE-4A02-B87F-C25F23ADE47C}" type="pres">
      <dgm:prSet presAssocID="{F3C62329-252E-401C-B347-3B8C8028CD79}" presName="spacing" presStyleCnt="0"/>
      <dgm:spPr/>
    </dgm:pt>
    <dgm:pt modelId="{CC636927-74B8-4E7B-8802-9E58B59D267B}" type="pres">
      <dgm:prSet presAssocID="{B45E48EF-042E-4F7B-B402-A7E06749F9C2}" presName="composite" presStyleCnt="0"/>
      <dgm:spPr/>
    </dgm:pt>
    <dgm:pt modelId="{F445CB91-76CB-4CD9-B76E-76D2F3B8FF2D}" type="pres">
      <dgm:prSet presAssocID="{B45E48EF-042E-4F7B-B402-A7E06749F9C2}" presName="imgShp" presStyleLbl="fgImgPlace1" presStyleIdx="3" presStyleCnt="5" custLinFactNeighborX="-66241" custLinFactNeighborY="356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2C13C37-73AC-4969-8AE1-F87C2EB3B0BC}" type="pres">
      <dgm:prSet presAssocID="{B45E48EF-042E-4F7B-B402-A7E06749F9C2}" presName="txShp" presStyleLbl="node1" presStyleIdx="3" presStyleCnt="5" custScaleX="12200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7FA02D4-1AA0-455F-8DDA-E4ECCBFE30CF}" type="pres">
      <dgm:prSet presAssocID="{A8E4B2B2-1B5A-4CAC-B839-0E78FB2B2103}" presName="spacing" presStyleCnt="0"/>
      <dgm:spPr/>
    </dgm:pt>
    <dgm:pt modelId="{6F32164E-EDA4-4F98-BF88-8B68A3DE6B38}" type="pres">
      <dgm:prSet presAssocID="{73D97332-550A-4C7E-88A9-256E9CE6463A}" presName="composite" presStyleCnt="0"/>
      <dgm:spPr/>
    </dgm:pt>
    <dgm:pt modelId="{BE1B1165-5120-4763-A576-EAF2B92861CC}" type="pres">
      <dgm:prSet presAssocID="{73D97332-550A-4C7E-88A9-256E9CE6463A}" presName="imgShp" presStyleLbl="fgImgPlace1" presStyleIdx="4" presStyleCnt="5" custLinFactNeighborX="-66241" custLinFactNeighborY="4788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50000" r="-50000"/>
          </a:stretch>
        </a:blipFill>
      </dgm:spPr>
    </dgm:pt>
    <dgm:pt modelId="{692A019F-B07F-43B5-B24B-85996228B577}" type="pres">
      <dgm:prSet presAssocID="{73D97332-550A-4C7E-88A9-256E9CE6463A}" presName="txShp" presStyleLbl="node1" presStyleIdx="4" presStyleCnt="5" custScaleX="12200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17E8004A-125F-4784-9FD4-61236011A9C4}" type="presOf" srcId="{73D97332-550A-4C7E-88A9-256E9CE6463A}" destId="{692A019F-B07F-43B5-B24B-85996228B577}" srcOrd="0" destOrd="0" presId="urn:microsoft.com/office/officeart/2005/8/layout/vList3#2"/>
    <dgm:cxn modelId="{2DD08732-8EEC-4A0A-BD6B-4B31DB825860}" srcId="{981CD3E1-7D9F-47EF-9FA7-9E0323C78C45}" destId="{BD8D2399-4BC5-494E-937D-60C5A09A7477}" srcOrd="0" destOrd="0" parTransId="{F4048A1B-A947-4A7F-9B68-469A44106911}" sibTransId="{56F5EA7A-7F48-49A1-AD65-672C3DB57B8B}"/>
    <dgm:cxn modelId="{0A2AD8F6-0A69-4121-A769-76DCFFA212D9}" srcId="{981CD3E1-7D9F-47EF-9FA7-9E0323C78C45}" destId="{DA3BFF31-1C80-457F-B999-5CFE6F0C93E9}" srcOrd="1" destOrd="0" parTransId="{50F7A834-823B-4DDF-9850-5CB49E34289B}" sibTransId="{A0B398DE-C442-4AC0-B7DD-0324CD9D1EFF}"/>
    <dgm:cxn modelId="{8E602A67-B6B8-4195-8420-397C3D047821}" type="presOf" srcId="{BD8D2399-4BC5-494E-937D-60C5A09A7477}" destId="{1789DA48-63BF-4223-B11F-BBE837EBC3C9}" srcOrd="0" destOrd="0" presId="urn:microsoft.com/office/officeart/2005/8/layout/vList3#2"/>
    <dgm:cxn modelId="{66558F28-9530-4CC7-8767-07A617F5B5D7}" type="presOf" srcId="{DA3BFF31-1C80-457F-B999-5CFE6F0C93E9}" destId="{9123AB5F-62F1-410B-B40E-CFEA2EDA0D6B}" srcOrd="0" destOrd="0" presId="urn:microsoft.com/office/officeart/2005/8/layout/vList3#2"/>
    <dgm:cxn modelId="{90FF830C-F7F3-4B5A-BA12-77A534F70361}" srcId="{981CD3E1-7D9F-47EF-9FA7-9E0323C78C45}" destId="{3C4D6396-1972-4BB9-B046-0B07ABFE8F1D}" srcOrd="2" destOrd="0" parTransId="{CB0B9AF2-8BE4-4366-8737-C6D87908C459}" sibTransId="{F3C62329-252E-401C-B347-3B8C8028CD79}"/>
    <dgm:cxn modelId="{29361E7B-DF7D-411A-B3F9-AC595E7DC9E1}" srcId="{981CD3E1-7D9F-47EF-9FA7-9E0323C78C45}" destId="{73D97332-550A-4C7E-88A9-256E9CE6463A}" srcOrd="4" destOrd="0" parTransId="{620E066B-D5D0-4914-A678-7D0B7165EEC5}" sibTransId="{536D4045-5598-444D-9EDC-E6F6A3E27A6D}"/>
    <dgm:cxn modelId="{B1F65D68-A131-4516-9042-0EB7AEAC2977}" srcId="{981CD3E1-7D9F-47EF-9FA7-9E0323C78C45}" destId="{B45E48EF-042E-4F7B-B402-A7E06749F9C2}" srcOrd="3" destOrd="0" parTransId="{62817635-44A9-48A6-80C5-67E611636923}" sibTransId="{A8E4B2B2-1B5A-4CAC-B839-0E78FB2B2103}"/>
    <dgm:cxn modelId="{5497CC4E-D3EB-46B5-8260-432A3A7630BC}" type="presOf" srcId="{981CD3E1-7D9F-47EF-9FA7-9E0323C78C45}" destId="{97FFEB4E-405B-4839-898A-2C1A39FB006A}" srcOrd="0" destOrd="0" presId="urn:microsoft.com/office/officeart/2005/8/layout/vList3#2"/>
    <dgm:cxn modelId="{843947D6-D694-47E3-9E9A-AA6C899A3353}" type="presOf" srcId="{B45E48EF-042E-4F7B-B402-A7E06749F9C2}" destId="{B2C13C37-73AC-4969-8AE1-F87C2EB3B0BC}" srcOrd="0" destOrd="0" presId="urn:microsoft.com/office/officeart/2005/8/layout/vList3#2"/>
    <dgm:cxn modelId="{C030366D-7F6A-477F-974D-CE6C63918B2D}" type="presOf" srcId="{3C4D6396-1972-4BB9-B046-0B07ABFE8F1D}" destId="{3F0C1511-233E-431A-A44D-ADE7A6E2F011}" srcOrd="0" destOrd="0" presId="urn:microsoft.com/office/officeart/2005/8/layout/vList3#2"/>
    <dgm:cxn modelId="{4A41C795-9248-45B8-97C0-A1D7D95FE3A6}" type="presParOf" srcId="{97FFEB4E-405B-4839-898A-2C1A39FB006A}" destId="{B1F0D0A8-756E-4B13-9B97-16AFF17A7114}" srcOrd="0" destOrd="0" presId="urn:microsoft.com/office/officeart/2005/8/layout/vList3#2"/>
    <dgm:cxn modelId="{437839AA-32E5-4E06-8A20-CDE9F0D75EC4}" type="presParOf" srcId="{B1F0D0A8-756E-4B13-9B97-16AFF17A7114}" destId="{DC286696-19B2-406C-A274-FB18C8076E9F}" srcOrd="0" destOrd="0" presId="urn:microsoft.com/office/officeart/2005/8/layout/vList3#2"/>
    <dgm:cxn modelId="{5A6A3C37-C6A4-4F8A-8103-B952069EBD45}" type="presParOf" srcId="{B1F0D0A8-756E-4B13-9B97-16AFF17A7114}" destId="{1789DA48-63BF-4223-B11F-BBE837EBC3C9}" srcOrd="1" destOrd="0" presId="urn:microsoft.com/office/officeart/2005/8/layout/vList3#2"/>
    <dgm:cxn modelId="{28817B26-FF84-4853-A11C-60B34CDF1CCA}" type="presParOf" srcId="{97FFEB4E-405B-4839-898A-2C1A39FB006A}" destId="{9E7D54DC-38EC-4A40-9748-642FBF0A4731}" srcOrd="1" destOrd="0" presId="urn:microsoft.com/office/officeart/2005/8/layout/vList3#2"/>
    <dgm:cxn modelId="{C4F50F79-1504-4FA5-91E8-56A1A8ADC74B}" type="presParOf" srcId="{97FFEB4E-405B-4839-898A-2C1A39FB006A}" destId="{91D07AA7-6E7C-49B7-8644-EC091DA4F3D7}" srcOrd="2" destOrd="0" presId="urn:microsoft.com/office/officeart/2005/8/layout/vList3#2"/>
    <dgm:cxn modelId="{C38DE022-3860-45BB-9031-AD6F05F55C00}" type="presParOf" srcId="{91D07AA7-6E7C-49B7-8644-EC091DA4F3D7}" destId="{85A96476-FEFF-45D9-A272-2AE74965000D}" srcOrd="0" destOrd="0" presId="urn:microsoft.com/office/officeart/2005/8/layout/vList3#2"/>
    <dgm:cxn modelId="{1F1C3227-C846-473E-82FB-1D9740016342}" type="presParOf" srcId="{91D07AA7-6E7C-49B7-8644-EC091DA4F3D7}" destId="{9123AB5F-62F1-410B-B40E-CFEA2EDA0D6B}" srcOrd="1" destOrd="0" presId="urn:microsoft.com/office/officeart/2005/8/layout/vList3#2"/>
    <dgm:cxn modelId="{F79A23C1-7601-4820-B642-8CBDB072A4EB}" type="presParOf" srcId="{97FFEB4E-405B-4839-898A-2C1A39FB006A}" destId="{F2692F2E-B520-4C41-9654-244F2F0F004A}" srcOrd="3" destOrd="0" presId="urn:microsoft.com/office/officeart/2005/8/layout/vList3#2"/>
    <dgm:cxn modelId="{D2BA8D24-8B7B-4D7A-92F5-807A807F067F}" type="presParOf" srcId="{97FFEB4E-405B-4839-898A-2C1A39FB006A}" destId="{F099C91C-64D4-4D77-9A58-6C5250E02B24}" srcOrd="4" destOrd="0" presId="urn:microsoft.com/office/officeart/2005/8/layout/vList3#2"/>
    <dgm:cxn modelId="{832AA02B-4459-4736-AF68-E98E29BAE500}" type="presParOf" srcId="{F099C91C-64D4-4D77-9A58-6C5250E02B24}" destId="{AE526600-950B-4AC5-A4C8-5573BC480190}" srcOrd="0" destOrd="0" presId="urn:microsoft.com/office/officeart/2005/8/layout/vList3#2"/>
    <dgm:cxn modelId="{F8B723BD-869C-43A1-B46C-53FD1BA6E578}" type="presParOf" srcId="{F099C91C-64D4-4D77-9A58-6C5250E02B24}" destId="{3F0C1511-233E-431A-A44D-ADE7A6E2F011}" srcOrd="1" destOrd="0" presId="urn:microsoft.com/office/officeart/2005/8/layout/vList3#2"/>
    <dgm:cxn modelId="{A097944E-99FF-4B9B-840E-7F19C075F8C1}" type="presParOf" srcId="{97FFEB4E-405B-4839-898A-2C1A39FB006A}" destId="{3BC6344B-6BFE-4A02-B87F-C25F23ADE47C}" srcOrd="5" destOrd="0" presId="urn:microsoft.com/office/officeart/2005/8/layout/vList3#2"/>
    <dgm:cxn modelId="{4807A49B-F5A9-43F2-9C6F-A4D575B3CE24}" type="presParOf" srcId="{97FFEB4E-405B-4839-898A-2C1A39FB006A}" destId="{CC636927-74B8-4E7B-8802-9E58B59D267B}" srcOrd="6" destOrd="0" presId="urn:microsoft.com/office/officeart/2005/8/layout/vList3#2"/>
    <dgm:cxn modelId="{6967526A-019D-47CE-B304-186F13909DE7}" type="presParOf" srcId="{CC636927-74B8-4E7B-8802-9E58B59D267B}" destId="{F445CB91-76CB-4CD9-B76E-76D2F3B8FF2D}" srcOrd="0" destOrd="0" presId="urn:microsoft.com/office/officeart/2005/8/layout/vList3#2"/>
    <dgm:cxn modelId="{7E6E8913-D41B-4E5D-848C-562C1341ACC4}" type="presParOf" srcId="{CC636927-74B8-4E7B-8802-9E58B59D267B}" destId="{B2C13C37-73AC-4969-8AE1-F87C2EB3B0BC}" srcOrd="1" destOrd="0" presId="urn:microsoft.com/office/officeart/2005/8/layout/vList3#2"/>
    <dgm:cxn modelId="{C9302658-C11C-44E6-8C04-CB70E21AAB76}" type="presParOf" srcId="{97FFEB4E-405B-4839-898A-2C1A39FB006A}" destId="{97FA02D4-1AA0-455F-8DDA-E4ECCBFE30CF}" srcOrd="7" destOrd="0" presId="urn:microsoft.com/office/officeart/2005/8/layout/vList3#2"/>
    <dgm:cxn modelId="{828F4068-C2DA-4B8F-A105-45BF4E70CD57}" type="presParOf" srcId="{97FFEB4E-405B-4839-898A-2C1A39FB006A}" destId="{6F32164E-EDA4-4F98-BF88-8B68A3DE6B38}" srcOrd="8" destOrd="0" presId="urn:microsoft.com/office/officeart/2005/8/layout/vList3#2"/>
    <dgm:cxn modelId="{F69CAA30-05EA-4AC7-9BE9-05430B5D7161}" type="presParOf" srcId="{6F32164E-EDA4-4F98-BF88-8B68A3DE6B38}" destId="{BE1B1165-5120-4763-A576-EAF2B92861CC}" srcOrd="0" destOrd="0" presId="urn:microsoft.com/office/officeart/2005/8/layout/vList3#2"/>
    <dgm:cxn modelId="{BD628E5D-F3C1-4ACC-B5C2-0E6FCC55AD8E}" type="presParOf" srcId="{6F32164E-EDA4-4F98-BF88-8B68A3DE6B38}" destId="{692A019F-B07F-43B5-B24B-85996228B57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9DA48-63BF-4223-B11F-BBE837EBC3C9}">
      <dsp:nvSpPr>
        <dsp:cNvPr id="0" name=""/>
        <dsp:cNvSpPr/>
      </dsp:nvSpPr>
      <dsp:spPr>
        <a:xfrm rot="10800000">
          <a:off x="455146" y="1548"/>
          <a:ext cx="3914242" cy="53426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9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Andra Aedma, Engineering materials and marketing</a:t>
          </a:r>
          <a:endParaRPr lang="et-EE" sz="1500" kern="1200" dirty="0"/>
        </a:p>
      </dsp:txBody>
      <dsp:txXfrm rot="10800000">
        <a:off x="455146" y="1548"/>
        <a:ext cx="3914242" cy="534267"/>
      </dsp:txXfrm>
    </dsp:sp>
    <dsp:sp modelId="{DC286696-19B2-406C-A274-FB18C8076E9F}">
      <dsp:nvSpPr>
        <dsp:cNvPr id="0" name=""/>
        <dsp:cNvSpPr/>
      </dsp:nvSpPr>
      <dsp:spPr>
        <a:xfrm>
          <a:off x="187071" y="923"/>
          <a:ext cx="534267" cy="534267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3AB5F-62F1-410B-B40E-CFEA2EDA0D6B}">
      <dsp:nvSpPr>
        <dsp:cNvPr id="0" name=""/>
        <dsp:cNvSpPr/>
      </dsp:nvSpPr>
      <dsp:spPr>
        <a:xfrm rot="10800000">
          <a:off x="459606" y="695299"/>
          <a:ext cx="3905323" cy="534267"/>
        </a:xfrm>
        <a:prstGeom prst="homePlate">
          <a:avLst/>
        </a:prstGeom>
        <a:solidFill>
          <a:schemeClr val="accent4">
            <a:hueOff val="464206"/>
            <a:satOff val="-14103"/>
            <a:lumOff val="4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9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Nils Petersen, International </a:t>
          </a:r>
          <a:r>
            <a:rPr lang="de-DE" sz="1500" kern="1200" dirty="0" smtClean="0"/>
            <a:t>s</a:t>
          </a:r>
          <a:r>
            <a:rPr lang="et-EE" sz="1500" kern="1200" dirty="0" smtClean="0"/>
            <a:t>ales and </a:t>
          </a:r>
          <a:r>
            <a:rPr lang="de-DE" sz="1500" kern="1200" dirty="0" smtClean="0"/>
            <a:t>p</a:t>
          </a:r>
          <a:r>
            <a:rPr lang="et-EE" sz="1500" kern="1200" dirty="0" smtClean="0"/>
            <a:t>urchasing in </a:t>
          </a:r>
          <a:r>
            <a:rPr lang="de-DE" sz="1500" kern="1200" dirty="0" smtClean="0"/>
            <a:t>e</a:t>
          </a:r>
          <a:r>
            <a:rPr lang="et-EE" sz="1500" kern="1200" dirty="0" smtClean="0"/>
            <a:t>ngineering</a:t>
          </a:r>
          <a:endParaRPr lang="et-EE" sz="1500" kern="1200" dirty="0"/>
        </a:p>
      </dsp:txBody>
      <dsp:txXfrm rot="10800000">
        <a:off x="459606" y="695299"/>
        <a:ext cx="3905323" cy="534267"/>
      </dsp:txXfrm>
    </dsp:sp>
    <dsp:sp modelId="{85A96476-FEFF-45D9-A272-2AE74965000D}">
      <dsp:nvSpPr>
        <dsp:cNvPr id="0" name=""/>
        <dsp:cNvSpPr/>
      </dsp:nvSpPr>
      <dsp:spPr>
        <a:xfrm>
          <a:off x="187071" y="701224"/>
          <a:ext cx="534267" cy="534267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C1511-233E-431A-A44D-ADE7A6E2F011}">
      <dsp:nvSpPr>
        <dsp:cNvPr id="0" name=""/>
        <dsp:cNvSpPr/>
      </dsp:nvSpPr>
      <dsp:spPr>
        <a:xfrm rot="10800000">
          <a:off x="455146" y="1389050"/>
          <a:ext cx="3914242" cy="534267"/>
        </a:xfrm>
        <a:prstGeom prst="homePlate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9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Piotr Rzeznik, Logistics</a:t>
          </a:r>
          <a:endParaRPr lang="et-EE" sz="1500" kern="1200" dirty="0"/>
        </a:p>
      </dsp:txBody>
      <dsp:txXfrm rot="10800000">
        <a:off x="455146" y="1389050"/>
        <a:ext cx="3914242" cy="534267"/>
      </dsp:txXfrm>
    </dsp:sp>
    <dsp:sp modelId="{AE526600-950B-4AC5-A4C8-5573BC480190}">
      <dsp:nvSpPr>
        <dsp:cNvPr id="0" name=""/>
        <dsp:cNvSpPr/>
      </dsp:nvSpPr>
      <dsp:spPr>
        <a:xfrm>
          <a:off x="187071" y="1401530"/>
          <a:ext cx="534267" cy="534267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13C37-73AC-4969-8AE1-F87C2EB3B0BC}">
      <dsp:nvSpPr>
        <dsp:cNvPr id="0" name=""/>
        <dsp:cNvSpPr/>
      </dsp:nvSpPr>
      <dsp:spPr>
        <a:xfrm rot="10800000">
          <a:off x="455146" y="2082800"/>
          <a:ext cx="3914242" cy="534267"/>
        </a:xfrm>
        <a:prstGeom prst="homePlate">
          <a:avLst/>
        </a:prstGeom>
        <a:solidFill>
          <a:schemeClr val="accent4">
            <a:hueOff val="1392617"/>
            <a:satOff val="-42308"/>
            <a:lumOff val="139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9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David González Alen, Elec</a:t>
          </a:r>
          <a:r>
            <a:rPr lang="de-DE" sz="1500" kern="1200" dirty="0" smtClean="0"/>
            <a:t>t</a:t>
          </a:r>
          <a:r>
            <a:rPr lang="et-EE" sz="1500" kern="1200" dirty="0" smtClean="0"/>
            <a:t>rical engineering </a:t>
          </a:r>
        </a:p>
      </dsp:txBody>
      <dsp:txXfrm rot="10800000">
        <a:off x="455146" y="2082800"/>
        <a:ext cx="3914242" cy="534267"/>
      </dsp:txXfrm>
    </dsp:sp>
    <dsp:sp modelId="{F445CB91-76CB-4CD9-B76E-76D2F3B8FF2D}">
      <dsp:nvSpPr>
        <dsp:cNvPr id="0" name=""/>
        <dsp:cNvSpPr/>
      </dsp:nvSpPr>
      <dsp:spPr>
        <a:xfrm>
          <a:off x="187071" y="2101831"/>
          <a:ext cx="534267" cy="53426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019F-B07F-43B5-B24B-85996228B577}">
      <dsp:nvSpPr>
        <dsp:cNvPr id="0" name=""/>
        <dsp:cNvSpPr/>
      </dsp:nvSpPr>
      <dsp:spPr>
        <a:xfrm rot="10800000">
          <a:off x="455146" y="2776551"/>
          <a:ext cx="3914242" cy="534267"/>
        </a:xfrm>
        <a:prstGeom prst="homePlate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9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Norbert Ritter, Electrical engineering</a:t>
          </a:r>
          <a:endParaRPr lang="et-EE" sz="1500" kern="1200" dirty="0"/>
        </a:p>
      </dsp:txBody>
      <dsp:txXfrm rot="10800000">
        <a:off x="455146" y="2776551"/>
        <a:ext cx="3914242" cy="534267"/>
      </dsp:txXfrm>
    </dsp:sp>
    <dsp:sp modelId="{BE1B1165-5120-4763-A576-EAF2B92861CC}">
      <dsp:nvSpPr>
        <dsp:cNvPr id="0" name=""/>
        <dsp:cNvSpPr/>
      </dsp:nvSpPr>
      <dsp:spPr>
        <a:xfrm>
          <a:off x="187071" y="2778100"/>
          <a:ext cx="534267" cy="534267"/>
        </a:xfrm>
        <a:prstGeom prst="ellipse">
          <a:avLst/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D01FC-DA89-47AC-82CF-38114DCC9E58}" type="datetimeFigureOut">
              <a:rPr lang="en-GB" smtClean="0"/>
              <a:pPr/>
              <a:t>19/06/2014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E523-19F6-4794-B1DC-15C8571F74D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92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Come me la </a:t>
            </a:r>
            <a:r>
              <a:rPr lang="en-GB" dirty="0" err="1" smtClean="0"/>
              <a:t>polla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E523-19F6-4794-B1DC-15C8571F74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392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E523-19F6-4794-B1DC-15C8571F74D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436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E523-19F6-4794-B1DC-15C8571F74D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369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E523-19F6-4794-B1DC-15C8571F74D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872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E523-19F6-4794-B1DC-15C8571F74D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477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81644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51305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5579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  <p:pic>
        <p:nvPicPr>
          <p:cNvPr id="7" name="Picture 21" descr="logo_ISEP_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71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3691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68779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59557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2585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7606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5520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6468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0450-509C-4D89-BAC5-6F46129F3115}" type="datetimeFigureOut">
              <a:rPr lang="et-EE" smtClean="0"/>
              <a:pPr/>
              <a:t>19.06.2014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B43B-5CE8-44F1-98EB-D01B5138FD07}" type="slidenum">
              <a:rPr lang="et-EE" smtClean="0"/>
              <a:pPr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41938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1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gr4cpee01glecla/VIDEOv2.m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google.ee/url?sa=i&amp;rct=j&amp;q=&amp;esrc=s&amp;source=images&amp;cd=&amp;cad=rja&amp;uact=8&amp;docid=08r_bwUoYtBKXM&amp;tbnid=5FYG9l82yHh07M:&amp;ved=0CAUQjRw&amp;url=http://blog.pegasuslighting.com/category/led-lighting/page/5/&amp;ei=tg2TU4GqCMm57Aav14HgAw&amp;psig=AFQjCNEmmgDB3i3hYy5xIT-rPrg1IQJYKg&amp;ust=140223262553139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fm.com/ifmaus/web/pinfo010_070_040.ht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en.wikipedia.org/wiki/Ultrasonic_senso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bileworldz.blogspot.pt/2011/05/bluetooth-technology-is-not-suitable-wi.html" TargetMode="External"/><Relationship Id="rId5" Type="http://schemas.openxmlformats.org/officeDocument/2006/relationships/hyperlink" Target="http://www.wifiledlamp.com/applamp-wifi-box-with-app-for-applamp-lighting.html" TargetMode="External"/><Relationship Id="rId4" Type="http://schemas.openxmlformats.org/officeDocument/2006/relationships/hyperlink" Target="http://www.ebay.com/sch/sis.html?_nkw=24%20Key%20IR%20Remote%20Control%2016%20Colors%20Changing%205050%203528%20SMD%20RGB%20LED%20Strip%20Colors&amp;_itemId=1112957842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85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Modular LED Lamp</a:t>
            </a: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>Team4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pl-PL" dirty="0" smtClean="0">
                <a:solidFill>
                  <a:schemeClr val="tx1"/>
                </a:solidFill>
              </a:rPr>
              <a:t>Piotr Rzeznik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. 1131616</a:t>
            </a:r>
            <a:endParaRPr lang="pl-PL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l-PL" dirty="0" smtClean="0">
                <a:solidFill>
                  <a:schemeClr val="tx1"/>
                </a:solidFill>
              </a:rPr>
              <a:t>Nils Petersen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. 1131566</a:t>
            </a:r>
            <a:endParaRPr lang="pl-PL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l-PL" dirty="0" smtClean="0">
                <a:solidFill>
                  <a:schemeClr val="tx1"/>
                </a:solidFill>
              </a:rPr>
              <a:t>David González Alen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. 1130909</a:t>
            </a:r>
            <a:endParaRPr lang="pl-PL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25969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-36512" y="27384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t-EE" altLang="et-EE" dirty="0" smtClean="0"/>
              <a:t>Project development</a:t>
            </a:r>
            <a:r>
              <a:rPr lang="en-GB" altLang="et-EE" dirty="0" smtClean="0"/>
              <a:t>: </a:t>
            </a:r>
            <a:r>
              <a:rPr lang="en-GB" altLang="et-EE" dirty="0"/>
              <a:t>E</a:t>
            </a:r>
            <a:r>
              <a:rPr lang="et-EE" altLang="et-EE" dirty="0" smtClean="0"/>
              <a:t>lect</a:t>
            </a:r>
            <a:r>
              <a:rPr lang="en-GB" altLang="et-EE" dirty="0" smtClean="0"/>
              <a:t>r</a:t>
            </a:r>
            <a:r>
              <a:rPr lang="et-EE" altLang="et-EE" dirty="0" smtClean="0"/>
              <a:t>onic part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452" y="1491628"/>
            <a:ext cx="6840760" cy="47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57200" y="1149788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altLang="en-US" dirty="0" smtClean="0"/>
              <a:t> </a:t>
            </a:r>
            <a:r>
              <a:rPr lang="et-EE" altLang="en-US" dirty="0" smtClean="0"/>
              <a:t>LED lamp scheme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3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6517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t-EE" altLang="et-EE" dirty="0" smtClean="0"/>
              <a:t>Project development</a:t>
            </a:r>
            <a:r>
              <a:rPr lang="en-GB" altLang="et-EE" dirty="0" smtClean="0"/>
              <a:t>: </a:t>
            </a:r>
            <a:r>
              <a:rPr lang="en-GB" altLang="et-EE" dirty="0"/>
              <a:t>E</a:t>
            </a:r>
            <a:r>
              <a:rPr lang="et-EE" altLang="et-EE" dirty="0" smtClean="0"/>
              <a:t>lect</a:t>
            </a:r>
            <a:r>
              <a:rPr lang="en-GB" altLang="et-EE" dirty="0" smtClean="0"/>
              <a:t>r</a:t>
            </a:r>
            <a:r>
              <a:rPr lang="et-EE" altLang="et-EE" dirty="0" smtClean="0"/>
              <a:t>onic part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31862" y="1167135"/>
            <a:ext cx="277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altLang="en-US" dirty="0" smtClean="0"/>
              <a:t> Remote </a:t>
            </a:r>
            <a:r>
              <a:rPr lang="en-GB" altLang="en-US" dirty="0" smtClean="0"/>
              <a:t>control</a:t>
            </a:r>
            <a:r>
              <a:rPr lang="et-EE" altLang="en-US" dirty="0" smtClean="0"/>
              <a:t> scheme</a:t>
            </a:r>
          </a:p>
          <a:p>
            <a:endParaRPr lang="de-DE" dirty="0"/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6732240" cy="47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0" y="-14661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82154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Tests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3723"/>
            <a:ext cx="1800000" cy="135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889" y="1571387"/>
            <a:ext cx="1800000" cy="135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816" y="1543723"/>
            <a:ext cx="1800000" cy="135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861048"/>
            <a:ext cx="1800000" cy="135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816" y="3861048"/>
            <a:ext cx="1800000" cy="135000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192762" y="292494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PCB </a:t>
            </a:r>
            <a:endParaRPr lang="en-GB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491880" y="2915652"/>
            <a:ext cx="163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Remote control</a:t>
            </a:r>
            <a:endParaRPr lang="en-GB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773314" y="2920921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Ultra sonic</a:t>
            </a:r>
            <a:endParaRPr lang="en-GB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38326" y="520381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Insert PCB</a:t>
            </a:r>
            <a:endParaRPr lang="en-GB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569133" y="521104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Insert LED</a:t>
            </a:r>
            <a:endParaRPr lang="en-GB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48060" y="5211048"/>
            <a:ext cx="177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Insert Ultra sonic</a:t>
            </a:r>
            <a:endParaRPr lang="en-GB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889" y="3861048"/>
            <a:ext cx="180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6"/>
          <a:stretch/>
        </p:blipFill>
        <p:spPr>
          <a:xfrm>
            <a:off x="7539" y="-13294"/>
            <a:ext cx="916019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82154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Results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46085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Received all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Tried to assemble the 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3D printed lamp bulb</a:t>
            </a:r>
          </a:p>
          <a:p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Need to improve in some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Developed a distribution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Created a customer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99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6"/>
          <a:stretch/>
        </p:blipFill>
        <p:spPr>
          <a:xfrm>
            <a:off x="-14584" y="0"/>
            <a:ext cx="916019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82154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Future development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Building up a new </a:t>
            </a:r>
            <a:r>
              <a:rPr lang="en-GB" sz="2000" dirty="0" smtClean="0"/>
              <a:t>prototype</a:t>
            </a:r>
            <a:endParaRPr lang="et-EE" sz="2000" dirty="0" smtClean="0"/>
          </a:p>
          <a:p>
            <a:endParaRPr lang="et-E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Bluetooth remote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Creating an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Decrease lamp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Improve design for ultra sensor and PCB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Using flexible material</a:t>
            </a:r>
          </a:p>
          <a:p>
            <a:endParaRPr lang="en-GB" dirty="0"/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32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0" y="0"/>
            <a:ext cx="51480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95" t="6457" r="22827" b="7558"/>
          <a:stretch/>
        </p:blipFill>
        <p:spPr>
          <a:xfrm>
            <a:off x="3332018" y="1844824"/>
            <a:ext cx="2479964" cy="3782291"/>
          </a:xfrm>
        </p:spPr>
      </p:pic>
      <p:cxnSp>
        <p:nvCxnSpPr>
          <p:cNvPr id="6" name="Straight Arrow Connector 5"/>
          <p:cNvCxnSpPr>
            <a:endCxn id="11" idx="3"/>
          </p:cNvCxnSpPr>
          <p:nvPr/>
        </p:nvCxnSpPr>
        <p:spPr>
          <a:xfrm flipH="1" flipV="1">
            <a:off x="2263164" y="2296073"/>
            <a:ext cx="936104" cy="444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2065240"/>
            <a:ext cx="143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Durability</a:t>
            </a:r>
            <a:endParaRPr lang="et-EE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1720" y="345310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9824" y="2852936"/>
            <a:ext cx="1517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More efficient in recycling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133684" y="4053265"/>
            <a:ext cx="1214180" cy="815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0344" y="4520109"/>
            <a:ext cx="1873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Saves energy with digital technologies</a:t>
            </a:r>
          </a:p>
          <a:p>
            <a:endParaRPr lang="et-EE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796136" y="2296073"/>
            <a:ext cx="792088" cy="418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5736" y="1975772"/>
            <a:ext cx="244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S</a:t>
            </a:r>
            <a:r>
              <a:rPr lang="pl-PL" sz="2400" dirty="0" smtClean="0"/>
              <a:t>ustainable production system</a:t>
            </a:r>
            <a:endParaRPr lang="et-EE" sz="2400" dirty="0" smtClean="0"/>
          </a:p>
          <a:p>
            <a:endParaRPr lang="et-EE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52120" y="3453100"/>
            <a:ext cx="1153616" cy="263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48264" y="3453100"/>
            <a:ext cx="2017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Mercury free</a:t>
            </a:r>
          </a:p>
          <a:p>
            <a:endParaRPr lang="et-EE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508104" y="4053265"/>
            <a:ext cx="1152128" cy="887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73866" y="4869160"/>
            <a:ext cx="2370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M</a:t>
            </a:r>
            <a:r>
              <a:rPr lang="pl-PL" sz="2400" dirty="0" smtClean="0"/>
              <a:t>ore features with less </a:t>
            </a:r>
            <a:r>
              <a:rPr lang="pl-PL" sz="2400" dirty="0" err="1" smtClean="0"/>
              <a:t>cost</a:t>
            </a:r>
            <a:endParaRPr lang="pl-PL" sz="2400" dirty="0" smtClean="0"/>
          </a:p>
          <a:p>
            <a:endParaRPr lang="et-EE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1124744"/>
            <a:ext cx="43204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t-EE" b="1" dirty="0" smtClean="0"/>
              <a:t>LEDAR LEADS YOU TO A  GREENER FUTURE</a:t>
            </a:r>
            <a:endParaRPr lang="et-EE" b="1" dirty="0"/>
          </a:p>
        </p:txBody>
      </p:sp>
      <p:pic>
        <p:nvPicPr>
          <p:cNvPr id="19" name="Picture 21" descr="logo_ISEP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2772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6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378" cy="686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Conclusion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Knowledge of LED lamp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Building up the lamp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Difficulties in teamwork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Difficulties in processing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 smtClean="0"/>
              <a:t>Longer preparation period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</p:txBody>
      </p:sp>
      <p:pic>
        <p:nvPicPr>
          <p:cNvPr id="5" name="Picture 21" descr="logo_ISEP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772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771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3"/>
          <a:stretch/>
        </p:blipFill>
        <p:spPr>
          <a:xfrm>
            <a:off x="0" y="16099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5" name="Rectángulo 4"/>
          <p:cNvSpPr/>
          <p:nvPr/>
        </p:nvSpPr>
        <p:spPr>
          <a:xfrm>
            <a:off x="35496" y="2710661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www.dropbox.com/s/gr4cpee01glecla/VIDEOv2.mpg</a:t>
            </a:r>
            <a:endParaRPr lang="pl-PL" dirty="0" smtClean="0"/>
          </a:p>
          <a:p>
            <a:endParaRPr lang="en-GB" dirty="0"/>
          </a:p>
        </p:txBody>
      </p:sp>
      <p:pic>
        <p:nvPicPr>
          <p:cNvPr id="6" name="Picture 21" descr="logo_ISEP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2772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340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1121" y="44652"/>
            <a:ext cx="4975995" cy="67686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AutoShape 2" descr="data:image/jpeg;base64,/9j/4AAQSkZJRgABAQAAAQABAAD/2wCEAAkGBxQPDw8PEBAVFhQWEBUVFBgUFBQPFBYQFBEWFhQXFhUYHCgjGBolHRcUITMiJSorLi4uGSAzODMsNygtLiwBCgoKDQ0OGBAQGzchHyA2Ny4vMSwsNC0uNzE3Myw3Ny0uLiwtMDcsNS8uNiwtNy4tLC0sLC03NywsNywsKzIsLP/AABEIAOEA4QMBIgACEQEDEQH/xAAcAAEAAgMBAQEAAAAAAAAAAAAAAQcEBQYCAwj/xABEEAABAwIDBAcEBggFBQEAAAABAAIDBBEFEiEGMUFRBxMiYXGBkRQyQqFScoKSscEjM0NTYpOi0SRzg8LwJVWy4fEW/8QAGwEBAAIDAQEAAAAAAAAAAAAAAAEGAwQFBwL/xAAwEQEAAgECAwUHAwUAAAAAAAAAAQIDBBEFEjEGIVGB8BQyYXGxwdETIkEVQlOh8f/aAAwDAQACEQMRAD8AvFERARFCCUUIglEUIJREQEWu2hqpYKSomgYHyRxue1hvZ5YMxbpxIBA7yFrtidrIsWpW1MOhvlkjJBdG/ke7iDxCDolBUqEGPSV0cxkEbw4xyGN9vhkABIPqFkqpuhrEXy4htAxx0FZn+0ZJWH5MarZQEUFaGbauAV8eHMd1lQ4Fz2ss4RMDb5pT8O9um/tBBv0UBSgIiICIoQSiIgIoRBKKEQSiIgIiICIiAiLDxeiNRC+JsskRcNHxHK9p4EX/AAKDMRUxU7V4rgFSI8SHtVGXWE4aA/KTvzN3OH0XDXgVbeF4jHVQxzwSB8b25muG4g/ge5BlPFxqqh2Ow52EbT1dENKeqgdLCOFwQ8DxH6RvorgXF7a4f/1DBKxo7TKx0LiP3csEh17rsHqEHaKFKgoK36LaAR4htC8DfX5PJuZ/+8qyVzuymG9TJiLyLdbXvf4jIwA/IrokGn2vxj2Ggq6vjHC9zAdxktaMebiFwnQfs49kEuK1V3VFWSQXe8Ic17nlmOvgAt30qUhq4qHDxe1TXxMfbhCy8kh8mtK7SnhDGtY0Wa1oa0cmgWAQfREWLieIxU0T555GsjYLuc7QAfme5BlIq+wTpLGJVfs+H0cssbT+kmeRDGxnF2ut+Q3lWAEEoiICIiAiIgIiIChSiAoUoghSi12O0MlRA6OGpfTvNi2SMMcQRwIcCCD6oNgpVLVG1uMYFNbFGe10ub9dGxrSGnQWc0Nse543nerYwLGYa6BlTTSB8bxoRvB4hw4OHIoMqspGTMdFKxr2OFnNeA5pB3ggrgcKwd2AVYbES7DaiSxaST7JUO0abn9m45W34Ei6sVfKpp2yMdG9oc1wIcDuIO8IPovjU0rZMmYXyva9vc5u4qJpmQxl73BrGt1c42AaBxJVZ7T9M9PA50dHG6dw/aOtHDf+E3zO9Ld6C07qHOA3kL8+TbT43iJuyR8UZ3CNradtvrEZj6rFOx1fNrPWjXnLNKfPQD5qN2nm4hpcU7XyRHm/RYkH0h6he7r85Do+nGra0A+Dx8w5feHB8XpdaevJHdM+/wB2Rpam7DTi+hvO0ZIX3VULZJYJXb4i8t8Xtyn5X9Vlqj6HpPxGhIbiNN1rBoXhoidbj2m9gn0Vl7J7cUmJt/QSESWuYpLMkHkCQ4d4JUuhS9bxvWd4+Do5pQxrnuIDWgkk6AAakkqparC59qKgSSOfDhUTyImjR9UQbGS3BptoTewOmpVk49hftkQp3OtE5w64C4L4hr1YI3BxAB7rjithBCGNaxrQ1rQA0AWAaBYADgEfTCwTBYKGFsFNE2OMcGjUniXHe495WwUqEBEul0BFKIIRSoQSiIgIiICIoQSi8OlA3kDxIC9B10HmWMOaWuaCCLEEXBHIg71wUmyz8IqXV2GA9Q83q6Qags/eQDg9oJOXiNArAUOCDxTzNkY17HXa5oLTzBFwVptrNqIMMgM87u5jBq+R/Jo/PcFkY/jEWH0slTMQGMGgFgXOPutaOZKoWnjnx+sdW1ZLYmnKGi5aGjURx34a6u4/g3YdRqMeDHOTJO0QYjX120U2Z56uma7stFxE0X5X/SP03/gunwTZaCkALWZ38Xvs53kNwW3p4GxtaxjQ1rRYACwAC+ijZQOI8cz6mZrWeWvhH3ERFLibiIiA4XBBFxyOoXMYxsbFK7racmCYHM10fZGbgbD3T3iy6lzbWXlQ2tPq8+ltvjttL5bG7fSwSsw/F+y8m0M/wP00DyNL6b9O+ytFpVUYphsdVE6KVoLT6g8C08Ctj0fY9JTyjCqx+Yhv+ElcdZY2743X+Notx1Hgi98J4xTWRyW7rx/v5LEkkDQXEgAC5J0AHiq8xjpGlmLocEo31jxp11i2maeNnEjP6gd67TFsHjqw1k93Rg3dHezHnh1gHvN39k6cws2CBsbQxjWtaBYBoDWgDcABoFLtqlotndo6uTrKnEG0rTrlYWvI7g1gt6uVm4FQy08LY56l9Q8b5HtYwnus0LYqUBFCIJRQiCUREBERAUFSiDiNsejOkxR7pZHSslPxskcRf/LcS0eQC5ei2JxnCHZ8Pr2VMQOsM+Zt28gHXAPeHBW+iDlNltsRVyGlqYH0tW1t3Qy6Z28XQu/aN37t1l1N1i4jhkdQ0NlYHZXBzTucx43OY4atPgtftji/sGH1VT8TIXZL8ZSLMB+0QgqTpMxV2L4ozDIXWhgd2iNQZLDrH/ZBLR3krpKOlbDGyKMWa0WA7lynRvh+WGSqfcvlcdTvLQ7U+brldiohQe0OvnNn/RrP7a/X13CIilXREXObRbaU9ESwuMktvcZw+s7cPxRn0+my6i/JjrvLpFiVmJwwAmWeNlvpPAOu7TeqcxzbeqqzlD+qZwZFcHzdvJ9F8MO2QrKmz2QOAdrnkIjGt9e0bn0RY8XZymOvNqskV9eMrsoq+KduaGVjxza4O/8AiyFQdfh1Thk7c4McnvMc1wIIva7XDh4q2dh9o/b4CX2EzDaQAEAg+64ePJGpxLgvs+OM+K3PSfXm6NYeK0PXMAByyMcHxPG9kzTdjh52vzCzERxMOa+K8XpO0w7TZTGPbKWOVwyyC7Jm/RmYcrx4XFx3ELcLg9kJ+qrXx/DPHmH+fFYW8Sy/3F1mKy1AAFLHG5x+KV5axv2Wgl3y8VEPUdDqo1OCuWP56/NsLouAxHZvGajU4xFCPowUxaB3Xc4n5rQS9HuNMfnjxwuPNxkb/TqFLbW8i0WykVdHEWYi+GR4IyvhDmlzbfG0i1+8enPfIIRSoQSiIgIiICItdjsE8tPJHSTNilcAGyOZ1oYL9ohvF1r2vpfmgyp62OP9ZIxn1nNb+JXzjxKFxs2eM+EjD+BVYHoVbPL11fiM87ibu3Nvffqb2Hgt7S9EGExgf4V7j9J1RO139DwEHdhyrHp9ryyhpqdu+apH3WNv+Jb6rtsH2Yp6I3pxK3+F1TUzM3fQkkcPkq46de1WYGzgZJf6paYI+b25azPgy8LpRDBDEPhjaPO2vzuslSoR5JlvN7zaf5ERQ4XBHMW00OqPiOqutvNuMhdSUb9d0krT7pvq1h58z5Li9ntnZ8QkIjHZvd8j75Rc66/E7fouwHRcev1qB1N77j1m86cuWvyVhUFEyniZDEwNY0WAH5nie9FxvxTSaDTxj0n7rT1n7z+Gm2d2Qp6JoIaJJeMjwCb/AMI+ELoUXO7YbUsw+Ows6Zw7DP8Ac7kPxRXI9p1+aI3m1p9eTk+l+ta6SmgFi9gc5x4gOsGtv32Jt4J0P0rusqpvgyNZx1fmzaeQ+a42GGfEaqwvJNI65J0HeTwDQru2ewdlFTsp2a2uXHi551J/5yRZ+J3poeH10m+9p/O8z+GyRERSXqCTJLDJ9CZh8icp+TirKCq+pPYceQJ9NfyVnsOg8FC9dl8kzgvTwn6vSIilZxERAREQEREBERAREKAoWr2ix+DD4HVFVIGMHm5zuDWt+I9yr7D9rMSx57hhkYo6UEg1Mzete62hyM3Zr8NRpqUFqkqqenOnIfg9TwjqnNd9t0Txf+UfVdvgmysdMRJJJLUzDXramR07geORrjljG/3QFhdKWDGswqpYxt3xt66MDUl8fasO8i4R83rzVmPFz6LXbO14qaSCYG92AHj2m6O+YWxSHk2fHOPJak9YnYRERhERcv0iYtJSUWaG4c94jLhcFjXNJJB4HS1+F0bOk09tRmrir1l8NsttmUYdDDZ89vFkd92bmba2VWU0E9fUBozSSvOpcb+JceDQvWAYQ+uqGwMOpu5ziC7K34nH1HmVdWzmARUEIjjFydXvIGZ7rW15DkEXLLl0vBcXJSObJPrefh8Hx2V2ajw+LK3tSOA6x/EnkOTRwC3iIil58+TPknJkneZEREYXmRuYZfpEN+8QPzXe4m2psPZTDcDUTNkIJ+sxwt6FcfgsPW1cMf0byu+oywHq5zfQ8lYIRfezWCaaabz/AHT9FfV+3dZh5JxLCnCIH9dSyCpjtxJBAc0eNl0GzG21FielLUNc8C5Y4GOQD6rhqO8XC6B7AQQRcHeCLi3gq22n6JYpZhWYbKaOpa7MDGLRFw/hFsnlp3IsaygVKwMEdMaeL2prRPltJkOZucaEtPI7/NZ6AiIgIiICIiAoKlEFf7TbBuxbEWzVsn+DhaBDCxxvI46yOefhF7DTXTgu4oqNkEbIomNZGxoaxrRla1o3ABZChBKhwREFOSYecLxKaiItBUF09KeAOnWR+NyStuut2z2cbiNMYi7LIxwkgk4smb7p8OBXB4TWukD45mZKiJ2SZh4P+k3m07wQoUvtHw6a29ppHdPX5+LPREUqkLUbWYT7bRywNtmIBZc2GduouVt1D3BoJJAA3k6D1RmwZL4slb06xO8K16NsBqqasfJLCWM6pzHF1tTmaQG89QFZaxaPE4ZiRFNG8jeGPa4jyBWUjc4nqsupzc+WvLO3T/oiIjmihzgASTYAXJ5Ab1KxKOmOI1fsbP1MRa+rcOV7tgB5usb8h4qJb2g0V9XmjHXz+EOu2Doz1TqtwsZ7FgO8QN/V3+tq77QXVLwxlgABoBYDuC9qXp+HFXFSKV6R3CIiMgiIgIiICIiAiIgIiICIiCEUogiy5TbLZc1JbV01m1UbbAnRs0Yv+ik7tTY8CV1ihHxelb1mto3iVVUNX1rTdpY9ri2RjtHxyDe1w/5carJWz28wvqXDEoh7oDaoD4ob2bJbmy9/qk8gtYDfVRDznjHDvY837fdt0/Aqu6V8beZWUbHEMa0OfbTM524HmAOHerRXJ7abGDEHNlZJ1coGUk3LHN4XA1BGu5ScFz4MOqi+bp91TYJVvhqIJIrl4kblANs13AZb8L7vNfoYriNluj5lJI2eeTrHtN2hoIYHcHa6k7+7Vdsja7Qa7BqslIxd/L1kRF5lkDWlzjYAEk8gBcor9azadoaraLE3RCOCnGapneI4W95Orj3AXPkrH2P2ebh9JHAO0/3pn21kmdq9x8/kuB6J6D2+rqMZlb2WOMNMDwGXtuHfZ1r97lbQUPS+E8PrpMERPvT1/HkKURS6giIgIiICIiAiIgIiICIiAiKEEooRBKKEQfOphEjHMcLtc0tcObXCxCqyhjMLpqRx7VPKY/GMgPhPmxzFa5VdbYsEGJskJDWz0pBJIaOsgcLeeVx+6ocbjul/X0kzEd9e+HwRYEmNQN/ah3cy8p/pBWO7aGP4Yql31aab82pvCiU4dq7+7jmfJt0WjO0LuFBWH/QI/FeTtDJ/26s/lf8AtTuz/wBF1/8AjlvlyvSLiBipOqZ78zsluOW1z66DzWX/APpXD3sPrB/o3/Nc/idf7RiNBNLTVLaeJ7XSXp5CdHZj2QNdzR5lRLpcK4Pqa6qls1NojvXpslg4oaGmpQPcjGbvedXn1JW4Wk2b2op8REhpXOcGEB+aN8eVxF7HMN/ct2pXsREQEREBERAREQEREBQpUIJREQERQgIiIJRFCA5cVPEySeobI0PfHKW3cM5yua2Rlif4HtHku2XEV7suK1TPpU8EnmC9hPo1vog+7YwNwA8AAvV1ChzgNSbeOiD0ix3VsY3ysH22/wB1Ar4jumZ99v8AdBkrExWtFPTzTu3Rxuf91t1kMkDvdcD4EH8Fq9qos9I+L94+KM+EkzGH8UHQ9H+EeyYfAx36x466Y8XTS9pxPqB4ALpFAFtFKAiKEEqERBKKEQFKhEEoiICIiAiIgKFKhAREQEREErh8f2drZsRlqaaaCJjqeOIGRrpnXa5znEMBA+K2/gu4UIK0xjY6oYyN9RitQ8Olax4iaKNmVwcBbKS4HNl+JaGahw6KXqQyWrm4sbJJVOB/jOazPtELtekvCDVso4+vkiYajK/qzbN+ie5oPmzf3rVU8VHhMIYHMiafpG75Hc+bz/dB8MPwWMajC6WPvcWPkt3gRn/yWZiFbSUjQZ3QR8gQwE+DbXK8+0Mqd0NSWnic0DT5FzT8l96bB6eK7xBG07y4gE+bz/dBoaTGqKuqoKWOE9qZrnSOhEbMkZzuGcge9ly+asCTZamkykNc0BzXgMleGXa4OacubLvA4Lka7HKeQx0cM8bpJpo4crHBxDJJA2RwA5NzHyVkxMDQGgWAFgOQG5B7REQEREEKURAREQQpREBERAUKVCCUREBEUICIiCURQglERBwHSm2pccPipZhH1lSQS5oID2xuew33/C4W4khYOA7Lx0rjM9zpqh2r5Ze06/Jg+Fvgt10nSllPSPZFJI5tdE4NiY6V+UNfms1o5Fcs7aiqkmfTwYY8SNY17hUyCnIY8kNcW2J1sdEHS1McjtGSNYOeTrHeVzYeYK1M+ykMxvUvlqO6WTsfy2BrfksTPiz9zaSPzfJ8156vFxr1lGe7K9vzug+G1eA0sNMGw0zGyySxwQuYMrmyTPDA5pHEXv5K2MNoxBDHC29mMDRckk2G8kqqhQ4nVz0BkpoTFDiMEkjopdQI5WFxLHbwAb6G+m5W6EEoiICKEQEREEooRAREQFKIgIiICIiAoREBERARFKAiIgiy5HbHDnxysxGBheWRmOoY0Xc+nvmDmji5hBNuIJ7l16goK7pdp6SVudtVHbvcGEdxB1BWmxnb+CMiKlvUTuOVjYxducmwu7j4BdjtB0dUFc8yywZZCbufEeqc761tD5hffZvYSiw53WU8H6T948mR40toT7vkgzdksPfT0cLJzeYjPMRu66Q5n27gTbyW4QKUBERAREQQpREBERBClEQEREBERAREQEREBERAREQEREBERAREQEREBERAREQEREBERAREQERE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611560" y="869860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Thank you for attention!</a:t>
            </a:r>
          </a:p>
          <a:p>
            <a:endParaRPr lang="et-EE" sz="3200" dirty="0" smtClean="0"/>
          </a:p>
          <a:p>
            <a:endParaRPr lang="et-EE" sz="3200" dirty="0"/>
          </a:p>
          <a:p>
            <a:endParaRPr lang="et-EE" sz="3200" dirty="0"/>
          </a:p>
          <a:p>
            <a:r>
              <a:rPr lang="et-EE" sz="3200" dirty="0" smtClean="0"/>
              <a:t>Questions?</a:t>
            </a:r>
            <a:endParaRPr lang="et-EE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522920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Piotr Rzeznik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Nils Petersen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David González Alen</a:t>
            </a:r>
            <a:r>
              <a:rPr lang="et-EE" dirty="0" smtClean="0"/>
              <a:t> </a:t>
            </a:r>
          </a:p>
          <a:p>
            <a:endParaRPr lang="et-EE" dirty="0"/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02772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11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References</a:t>
            </a:r>
            <a:endParaRPr lang="en-GB" dirty="0"/>
          </a:p>
        </p:txBody>
      </p:sp>
      <p:pic>
        <p:nvPicPr>
          <p:cNvPr id="6" name="Picture 21" descr="logo_ISEP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772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1556792"/>
            <a:ext cx="5724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hlinkClick r:id="rId4"/>
              </a:rPr>
              <a:t>http://www.ebay.com/sch/sis.html?_nkw=24%20Key%20IR%20Remote%20Control%2016%20Colors%20Changing%205050%203528%20SMD%20RGB%20LED%20Strip%20Colors&amp;_itemId=111295784297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www.wifiledlamp.com/applamp-wifi-box-with-app-for-applamp-lighting.html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mobileworldz.blogspot.pt/2011/05/bluetooth-technology-is-not-suitable-wi.html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en.wikipedia.org/wiki/Ultrasonic_sensor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hlinkClick r:id="rId8"/>
              </a:rPr>
              <a:t>http://</a:t>
            </a:r>
            <a:r>
              <a:rPr lang="de-DE" dirty="0" smtClean="0">
                <a:hlinkClick r:id="rId8"/>
              </a:rPr>
              <a:t>www.ifm.com/ifmaus/web/pinfo010_070_040.htm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2340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Agenda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t-EE" dirty="0" smtClean="0"/>
              <a:t>Introduction</a:t>
            </a:r>
          </a:p>
          <a:p>
            <a:pPr marL="1257300" lvl="2" indent="-457200"/>
            <a:r>
              <a:rPr lang="en-GB" altLang="et-EE" dirty="0" smtClean="0"/>
              <a:t>Team</a:t>
            </a:r>
            <a:endParaRPr lang="et-EE" altLang="et-EE" dirty="0" smtClean="0"/>
          </a:p>
          <a:p>
            <a:pPr marL="1257300" lvl="2" indent="-457200">
              <a:spcBef>
                <a:spcPts val="600"/>
              </a:spcBef>
            </a:pPr>
            <a:r>
              <a:rPr lang="et-EE" altLang="et-EE" dirty="0" smtClean="0"/>
              <a:t>Problem</a:t>
            </a:r>
          </a:p>
          <a:p>
            <a:pPr marL="1257300" lvl="2" indent="-457200">
              <a:spcBef>
                <a:spcPts val="600"/>
              </a:spcBef>
            </a:pPr>
            <a:r>
              <a:rPr lang="et-EE" altLang="et-EE" dirty="0" smtClean="0"/>
              <a:t>Product</a:t>
            </a:r>
          </a:p>
          <a:p>
            <a:pPr>
              <a:spcBef>
                <a:spcPts val="600"/>
              </a:spcBef>
            </a:pPr>
            <a:r>
              <a:rPr lang="et-EE" altLang="et-EE" dirty="0" smtClean="0"/>
              <a:t>LED lighting solutions</a:t>
            </a:r>
          </a:p>
          <a:p>
            <a:pPr>
              <a:spcBef>
                <a:spcPts val="600"/>
              </a:spcBef>
            </a:pPr>
            <a:r>
              <a:rPr lang="et-EE" altLang="et-EE" dirty="0" smtClean="0"/>
              <a:t>Project development- design</a:t>
            </a:r>
          </a:p>
          <a:p>
            <a:pPr marL="1257300" lvl="2" indent="-457200">
              <a:spcBef>
                <a:spcPts val="600"/>
              </a:spcBef>
            </a:pPr>
            <a:r>
              <a:rPr lang="de-DE" altLang="et-EE" dirty="0" smtClean="0"/>
              <a:t>E</a:t>
            </a:r>
            <a:r>
              <a:rPr lang="et-EE" altLang="et-EE" dirty="0" smtClean="0"/>
              <a:t>lectonic parts</a:t>
            </a:r>
          </a:p>
          <a:p>
            <a:pPr marL="1257300" lvl="2" indent="-457200">
              <a:spcBef>
                <a:spcPts val="600"/>
              </a:spcBef>
            </a:pPr>
            <a:r>
              <a:rPr lang="de-DE" altLang="et-EE" dirty="0" smtClean="0"/>
              <a:t>T</a:t>
            </a:r>
            <a:r>
              <a:rPr lang="et-EE" altLang="et-EE" dirty="0" smtClean="0"/>
              <a:t>ests</a:t>
            </a:r>
          </a:p>
          <a:p>
            <a:pPr>
              <a:spcBef>
                <a:spcPts val="600"/>
              </a:spcBef>
            </a:pPr>
            <a:r>
              <a:rPr lang="et-EE" altLang="et-EE" dirty="0" smtClean="0"/>
              <a:t>Achie</a:t>
            </a:r>
            <a:r>
              <a:rPr lang="en-GB" altLang="et-EE" dirty="0" err="1" smtClean="0"/>
              <a:t>ve</a:t>
            </a:r>
            <a:r>
              <a:rPr lang="et-EE" altLang="et-EE" dirty="0" smtClean="0"/>
              <a:t>ments</a:t>
            </a:r>
          </a:p>
          <a:p>
            <a:pPr>
              <a:spcBef>
                <a:spcPts val="600"/>
              </a:spcBef>
            </a:pPr>
            <a:r>
              <a:rPr lang="et-EE" altLang="et-EE" dirty="0" smtClean="0"/>
              <a:t>Future development</a:t>
            </a:r>
          </a:p>
          <a:p>
            <a:pPr>
              <a:spcBef>
                <a:spcPts val="600"/>
              </a:spcBef>
            </a:pPr>
            <a:r>
              <a:rPr lang="et-EE" altLang="et-EE" dirty="0" smtClean="0"/>
              <a:t>Conclusions</a:t>
            </a:r>
            <a:endParaRPr lang="de-DE" altLang="et-EE" dirty="0" smtClean="0"/>
          </a:p>
          <a:p>
            <a:pPr>
              <a:spcBef>
                <a:spcPts val="600"/>
              </a:spcBef>
            </a:pPr>
            <a:r>
              <a:rPr lang="de-DE" altLang="et-EE" dirty="0" smtClean="0"/>
              <a:t>Video</a:t>
            </a:r>
            <a:endParaRPr lang="et-EE" altLang="et-EE" dirty="0" smtClean="0"/>
          </a:p>
          <a:p>
            <a:endParaRPr lang="et-EE" dirty="0"/>
          </a:p>
        </p:txBody>
      </p:sp>
      <p:pic>
        <p:nvPicPr>
          <p:cNvPr id="5" name="Picture 21" descr="logo_ISEP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91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Team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 1"/>
          <p:cNvGraphicFramePr/>
          <p:nvPr>
            <p:extLst>
              <p:ext uri="{D42A27DB-BD31-4B8C-83A1-F6EECF244321}">
                <p14:modId xmlns:p14="http://schemas.microsoft.com/office/powerpoint/2010/main" xmlns="" val="2149691427"/>
              </p:ext>
            </p:extLst>
          </p:nvPr>
        </p:nvGraphicFramePr>
        <p:xfrm>
          <a:off x="683568" y="1772816"/>
          <a:ext cx="48245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58844">
            <a:off x="5651317" y="2404549"/>
            <a:ext cx="3168352" cy="239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0" y="0"/>
            <a:ext cx="5148064" cy="6858000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160" y="0"/>
            <a:ext cx="5436096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Lighting problems</a:t>
            </a:r>
            <a:endParaRPr lang="et-EE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20496" y="2463368"/>
            <a:ext cx="576064" cy="67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18064" y="1940148"/>
            <a:ext cx="2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Short lifetime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95455" y="3096333"/>
            <a:ext cx="529297" cy="476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92080" y="2340749"/>
            <a:ext cx="2160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Inefficency</a:t>
            </a:r>
            <a:endParaRPr lang="pl-PL" sz="2800" dirty="0" smtClean="0"/>
          </a:p>
          <a:p>
            <a:endParaRPr lang="et-EE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32210" y="3870541"/>
            <a:ext cx="10083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9778" y="3230977"/>
            <a:ext cx="160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Toxic materials</a:t>
            </a:r>
            <a:endParaRPr lang="et-EE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04672" y="4320049"/>
            <a:ext cx="550823" cy="639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64088" y="506718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High energy cost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492504" y="4320049"/>
            <a:ext cx="720080" cy="639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19672" y="5030243"/>
            <a:ext cx="2664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Unrecycable construction</a:t>
            </a:r>
          </a:p>
          <a:p>
            <a:endParaRPr lang="et-EE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95" t="6457" r="22827" b="7558"/>
          <a:stretch/>
        </p:blipFill>
        <p:spPr bwMode="auto">
          <a:xfrm>
            <a:off x="3708528" y="2564904"/>
            <a:ext cx="1656184" cy="23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logo_ISEP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90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0" y="0"/>
            <a:ext cx="5148064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36096" cy="3429000"/>
          </a:xfr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et-EE" dirty="0" smtClean="0"/>
              <a:t>                                </a:t>
            </a:r>
            <a:r>
              <a:rPr lang="de-DE" dirty="0" smtClean="0"/>
              <a:t>		</a:t>
            </a:r>
            <a:r>
              <a:rPr lang="de-DE" dirty="0" err="1" smtClean="0"/>
              <a:t>Product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371176" y="3429000"/>
            <a:ext cx="47880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t-EE" altLang="et-EE" sz="2600" dirty="0" smtClean="0"/>
              <a:t>Modular LED Lamp</a:t>
            </a:r>
            <a:endParaRPr lang="de-DE" altLang="et-EE" dirty="0" smtClean="0"/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en-GB" dirty="0" smtClean="0"/>
              <a:t>Fit</a:t>
            </a:r>
            <a:r>
              <a:rPr lang="et-EE" dirty="0" smtClean="0"/>
              <a:t>s</a:t>
            </a:r>
            <a:r>
              <a:rPr lang="en-GB" dirty="0" smtClean="0"/>
              <a:t>  to </a:t>
            </a:r>
            <a:r>
              <a:rPr lang="pl-PL" dirty="0" smtClean="0"/>
              <a:t>E27</a:t>
            </a:r>
            <a:r>
              <a:rPr lang="en-GB" dirty="0" smtClean="0"/>
              <a:t> lamp socket</a:t>
            </a:r>
            <a:endParaRPr lang="de-DE" dirty="0" smtClean="0"/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et-EE" dirty="0" smtClean="0"/>
              <a:t> </a:t>
            </a:r>
            <a:r>
              <a:rPr lang="en-GB" dirty="0" smtClean="0"/>
              <a:t>Chang</a:t>
            </a:r>
            <a:r>
              <a:rPr lang="pl-PL" dirty="0" smtClean="0"/>
              <a:t>es</a:t>
            </a:r>
            <a:r>
              <a:rPr lang="en-GB" dirty="0" smtClean="0"/>
              <a:t> colours</a:t>
            </a:r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et-EE" dirty="0" smtClean="0"/>
              <a:t> </a:t>
            </a:r>
            <a:r>
              <a:rPr lang="pl-PL" dirty="0" smtClean="0"/>
              <a:t>IR r</a:t>
            </a:r>
            <a:r>
              <a:rPr lang="en-GB" dirty="0" smtClean="0"/>
              <a:t>emote control</a:t>
            </a:r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et-EE" dirty="0" smtClean="0"/>
              <a:t> Automati</a:t>
            </a:r>
            <a:r>
              <a:rPr lang="en-GB" dirty="0" smtClean="0"/>
              <a:t>c dimming system</a:t>
            </a:r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en-GB" dirty="0" smtClean="0"/>
              <a:t>Reduce the energy intensity up to 10%</a:t>
            </a:r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en-GB" dirty="0" smtClean="0"/>
              <a:t>Easy construction to </a:t>
            </a:r>
            <a:r>
              <a:rPr lang="pl-PL" dirty="0" smtClean="0"/>
              <a:t>replace the LED</a:t>
            </a:r>
            <a:endParaRPr lang="et-EE" dirty="0" smtClean="0"/>
          </a:p>
          <a:p>
            <a:pPr>
              <a:defRPr/>
            </a:pPr>
            <a:r>
              <a:rPr lang="et-EE" sz="2600" dirty="0" smtClean="0"/>
              <a:t>Sustainable</a:t>
            </a:r>
          </a:p>
          <a:p>
            <a:pPr>
              <a:defRPr/>
            </a:pPr>
            <a:r>
              <a:rPr lang="et-EE" sz="2600" dirty="0" smtClean="0"/>
              <a:t>Low cost</a:t>
            </a:r>
          </a:p>
          <a:p>
            <a:endParaRPr lang="et-EE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12776"/>
            <a:ext cx="4293970" cy="258409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53" r="10875"/>
          <a:stretch/>
        </p:blipFill>
        <p:spPr>
          <a:xfrm>
            <a:off x="5508104" y="4725144"/>
            <a:ext cx="2119400" cy="14222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91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6"/>
          <a:stretch/>
        </p:blipFill>
        <p:spPr>
          <a:xfrm>
            <a:off x="0" y="0"/>
            <a:ext cx="916019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82154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Competitors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60" y="1533771"/>
            <a:ext cx="1989836" cy="1460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50638" y="1556792"/>
            <a:ext cx="166135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8131" y="3398687"/>
            <a:ext cx="1659893" cy="1098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96788" y="4968936"/>
            <a:ext cx="1470415" cy="1283379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13" name="Picture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73359" y="4858415"/>
            <a:ext cx="1044665" cy="1217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370551" y="3398687"/>
            <a:ext cx="961444" cy="12476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282154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LED lighting solutions</a:t>
            </a:r>
            <a:r>
              <a:rPr lang="en-GB" dirty="0" smtClean="0"/>
              <a:t>: Sensors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147" y="2134468"/>
            <a:ext cx="2879725" cy="280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240706"/>
            <a:ext cx="3003550" cy="248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hteck 10"/>
          <p:cNvSpPr/>
          <p:nvPr/>
        </p:nvSpPr>
        <p:spPr>
          <a:xfrm>
            <a:off x="1023504" y="5238946"/>
            <a:ext cx="192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t-EE" altLang="et-EE" dirty="0" smtClean="0"/>
              <a:t>Ultrasounic sensor</a:t>
            </a:r>
            <a:endParaRPr lang="et-EE" altLang="et-EE" dirty="0"/>
          </a:p>
        </p:txBody>
      </p:sp>
      <p:sp>
        <p:nvSpPr>
          <p:cNvPr id="12" name="Rechteck 11"/>
          <p:cNvSpPr/>
          <p:nvPr/>
        </p:nvSpPr>
        <p:spPr>
          <a:xfrm>
            <a:off x="5758790" y="5238946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altLang="et-EE" dirty="0" smtClean="0"/>
              <a:t>Laser sensor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31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6"/>
          <a:stretch/>
        </p:blipFill>
        <p:spPr>
          <a:xfrm>
            <a:off x="-16196" y="27384"/>
            <a:ext cx="916019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 smtClean="0"/>
              <a:t>LED lighting</a:t>
            </a:r>
            <a:r>
              <a:rPr lang="de-DE" dirty="0" smtClean="0"/>
              <a:t> </a:t>
            </a:r>
            <a:r>
              <a:rPr lang="et-EE" dirty="0" smtClean="0"/>
              <a:t>solutions</a:t>
            </a:r>
            <a:r>
              <a:rPr lang="en-GB" dirty="0" smtClean="0"/>
              <a:t>: Remote control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8" name="Picture 21" descr="logo_ISEP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611560" y="443711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t-EE" dirty="0" smtClean="0"/>
              <a:t>       </a:t>
            </a:r>
            <a:r>
              <a:rPr lang="et-EE" altLang="et-EE" dirty="0" smtClean="0"/>
              <a:t> Wifi      </a:t>
            </a:r>
            <a:r>
              <a:rPr lang="de-DE" altLang="et-EE" dirty="0" smtClean="0"/>
              <a:t>                 </a:t>
            </a:r>
            <a:r>
              <a:rPr lang="et-EE" altLang="et-EE" dirty="0" smtClean="0"/>
              <a:t> Bluetooth </a:t>
            </a:r>
            <a:r>
              <a:rPr lang="de-DE" altLang="et-EE" dirty="0" smtClean="0"/>
              <a:t>               </a:t>
            </a:r>
            <a:r>
              <a:rPr lang="et-EE" altLang="et-EE" dirty="0" smtClean="0"/>
              <a:t>Infrared</a:t>
            </a:r>
            <a:endParaRPr lang="de-DE" dirty="0"/>
          </a:p>
        </p:txBody>
      </p:sp>
      <p:sp>
        <p:nvSpPr>
          <p:cNvPr id="3" name="Elipse 2"/>
          <p:cNvSpPr/>
          <p:nvPr/>
        </p:nvSpPr>
        <p:spPr>
          <a:xfrm>
            <a:off x="3779912" y="2636912"/>
            <a:ext cx="1656184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36912"/>
            <a:ext cx="1743075" cy="16954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8618" y="2532137"/>
            <a:ext cx="1514475" cy="18002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3814" y="2726904"/>
            <a:ext cx="158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3700" b="3183"/>
          <a:stretch/>
        </p:blipFill>
        <p:spPr>
          <a:xfrm>
            <a:off x="0" y="0"/>
            <a:ext cx="51480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et-EE" dirty="0" smtClean="0"/>
              <a:t>                                </a:t>
            </a:r>
            <a:r>
              <a:rPr lang="de-DE" dirty="0" smtClean="0"/>
              <a:t>		Design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068960"/>
            <a:ext cx="478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t-EE" sz="2400" dirty="0" smtClean="0"/>
              <a:t>Nature inspir</a:t>
            </a:r>
            <a:r>
              <a:rPr lang="de-DE" sz="2400" dirty="0" err="1" smtClean="0"/>
              <a:t>ed</a:t>
            </a: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t-EE" sz="2400" dirty="0" smtClean="0"/>
              <a:t>Fancier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t-EE" sz="2400" dirty="0" smtClean="0"/>
              <a:t>3D printing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t-EE" sz="2400" dirty="0" smtClean="0"/>
              <a:t>B</a:t>
            </a:r>
            <a:r>
              <a:rPr lang="en-GB" sz="2400" dirty="0" err="1" smtClean="0"/>
              <a:t>lue</a:t>
            </a:r>
            <a:r>
              <a:rPr lang="en-GB" sz="2400" dirty="0" smtClean="0"/>
              <a:t> </a:t>
            </a:r>
            <a:r>
              <a:rPr lang="et-EE" sz="2400" dirty="0" smtClean="0"/>
              <a:t>polylactic acid </a:t>
            </a:r>
            <a:endParaRPr lang="pl-PL" sz="2400" dirty="0" smtClean="0"/>
          </a:p>
          <a:p>
            <a:pPr>
              <a:defRPr/>
            </a:pPr>
            <a:endParaRPr lang="et-EE" sz="2600" dirty="0" smtClean="0"/>
          </a:p>
          <a:p>
            <a:endParaRPr lang="et-EE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36096" cy="3429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5" descr="C:\Dokumente und Einstellungen\Administrator\Eigene Dateien\Dropbox\LED LAMP\pictures\20140617_15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327988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kumente und Einstellungen\Administrator\Eigene Dateien\Dropbox\LED LAMP\pictures\20140617_152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7" y="3861048"/>
            <a:ext cx="3063867" cy="26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1" descr="logo_ISEP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75388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23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349</Words>
  <Application>Microsoft Office PowerPoint</Application>
  <PresentationFormat>Bildschirmpräsentation (4:3)</PresentationFormat>
  <Paragraphs>124</Paragraphs>
  <Slides>19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 Theme</vt:lpstr>
      <vt:lpstr>Modular LED Lamp Team4</vt:lpstr>
      <vt:lpstr>Agenda</vt:lpstr>
      <vt:lpstr>Team</vt:lpstr>
      <vt:lpstr>Lighting problems</vt:lpstr>
      <vt:lpstr>                                  Product</vt:lpstr>
      <vt:lpstr>Competitors</vt:lpstr>
      <vt:lpstr>LED lighting solutions: Sensors</vt:lpstr>
      <vt:lpstr>LED lighting solutions: Remote control</vt:lpstr>
      <vt:lpstr>                                  Design</vt:lpstr>
      <vt:lpstr>Project development: Electronic part</vt:lpstr>
      <vt:lpstr>Project development: Electronic part</vt:lpstr>
      <vt:lpstr>Tests</vt:lpstr>
      <vt:lpstr>Results</vt:lpstr>
      <vt:lpstr>Future development</vt:lpstr>
      <vt:lpstr>Conclusions</vt:lpstr>
      <vt:lpstr>Conclusion</vt:lpstr>
      <vt:lpstr>Video</vt:lpstr>
      <vt:lpstr>Folie 18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LED Lamp Team4</dc:title>
  <dc:creator>Andra</dc:creator>
  <cp:lastModifiedBy> </cp:lastModifiedBy>
  <cp:revision>63</cp:revision>
  <dcterms:created xsi:type="dcterms:W3CDTF">2014-06-07T11:32:10Z</dcterms:created>
  <dcterms:modified xsi:type="dcterms:W3CDTF">2014-06-18T23:36:52Z</dcterms:modified>
</cp:coreProperties>
</file>