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61" r:id="rId2"/>
    <p:sldId id="256" r:id="rId3"/>
    <p:sldId id="257" r:id="rId4"/>
    <p:sldId id="258" r:id="rId5"/>
    <p:sldId id="260" r:id="rId6"/>
    <p:sldId id="262" r:id="rId7"/>
    <p:sldId id="259" r:id="rId8"/>
    <p:sldId id="263" r:id="rId9"/>
    <p:sldId id="264" r:id="rId10"/>
    <p:sldId id="265" r:id="rId11"/>
    <p:sldId id="266" r:id="rId12"/>
    <p:sldId id="267" r:id="rId13"/>
    <p:sldId id="269"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44" autoAdjust="0"/>
    <p:restoredTop sz="94660"/>
  </p:normalViewPr>
  <p:slideViewPr>
    <p:cSldViewPr snapToGrid="0">
      <p:cViewPr varScale="1">
        <p:scale>
          <a:sx n="74" d="100"/>
          <a:sy n="74" d="100"/>
        </p:scale>
        <p:origin x="-576"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65071F58-3E98-4C84-BACC-B94D565BE92F}" type="datetimeFigureOut">
              <a:rPr lang="en-GB" smtClean="0"/>
              <a:t>28/03/2014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38537D3-BC78-4DC5-B0D7-130C90E35DF3}" type="slidenum">
              <a:rPr lang="en-GB" smtClean="0"/>
              <a:t>‹#›</a:t>
            </a:fld>
            <a:endParaRPr lang="en-GB"/>
          </a:p>
        </p:txBody>
      </p:sp>
    </p:spTree>
    <p:extLst>
      <p:ext uri="{BB962C8B-B14F-4D97-AF65-F5344CB8AC3E}">
        <p14:creationId xmlns:p14="http://schemas.microsoft.com/office/powerpoint/2010/main" val="40907500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65071F58-3E98-4C84-BACC-B94D565BE92F}" type="datetimeFigureOut">
              <a:rPr lang="en-GB" smtClean="0"/>
              <a:t>28/03/2014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38537D3-BC78-4DC5-B0D7-130C90E35DF3}" type="slidenum">
              <a:rPr lang="en-GB" smtClean="0"/>
              <a:t>‹#›</a:t>
            </a:fld>
            <a:endParaRPr lang="en-GB"/>
          </a:p>
        </p:txBody>
      </p:sp>
    </p:spTree>
    <p:extLst>
      <p:ext uri="{BB962C8B-B14F-4D97-AF65-F5344CB8AC3E}">
        <p14:creationId xmlns:p14="http://schemas.microsoft.com/office/powerpoint/2010/main" val="31054630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65071F58-3E98-4C84-BACC-B94D565BE92F}" type="datetimeFigureOut">
              <a:rPr lang="en-GB" smtClean="0"/>
              <a:t>28/03/2014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38537D3-BC78-4DC5-B0D7-130C90E35DF3}" type="slidenum">
              <a:rPr lang="en-GB" smtClean="0"/>
              <a:t>‹#›</a:t>
            </a:fld>
            <a:endParaRPr lang="en-GB"/>
          </a:p>
        </p:txBody>
      </p:sp>
    </p:spTree>
    <p:extLst>
      <p:ext uri="{BB962C8B-B14F-4D97-AF65-F5344CB8AC3E}">
        <p14:creationId xmlns:p14="http://schemas.microsoft.com/office/powerpoint/2010/main" val="39140718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es-ES" smtClean="0"/>
              <a:t>Haga clic para modificar el estilo de título del patrón</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65071F58-3E98-4C84-BACC-B94D565BE92F}" type="datetimeFigureOut">
              <a:rPr lang="en-GB" smtClean="0"/>
              <a:t>28/03/2014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38537D3-BC78-4DC5-B0D7-130C90E35DF3}" type="slidenum">
              <a:rPr lang="en-GB" smtClean="0"/>
              <a:t>‹#›</a:t>
            </a:fld>
            <a:endParaRPr lang="en-GB"/>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78446995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65071F58-3E98-4C84-BACC-B94D565BE92F}" type="datetimeFigureOut">
              <a:rPr lang="en-GB" smtClean="0"/>
              <a:t>28/03/2014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38537D3-BC78-4DC5-B0D7-130C90E35DF3}" type="slidenum">
              <a:rPr lang="en-GB" smtClean="0"/>
              <a:t>‹#›</a:t>
            </a:fld>
            <a:endParaRPr lang="en-GB"/>
          </a:p>
        </p:txBody>
      </p:sp>
    </p:spTree>
    <p:extLst>
      <p:ext uri="{BB962C8B-B14F-4D97-AF65-F5344CB8AC3E}">
        <p14:creationId xmlns:p14="http://schemas.microsoft.com/office/powerpoint/2010/main" val="28734937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lumna 3">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es-ES" smtClean="0"/>
              <a:t>Haga clic para modificar el estilo de título del patrón</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3" name="Date Placeholder 2"/>
          <p:cNvSpPr>
            <a:spLocks noGrp="1"/>
          </p:cNvSpPr>
          <p:nvPr>
            <p:ph type="dt" sz="half" idx="10"/>
          </p:nvPr>
        </p:nvSpPr>
        <p:spPr/>
        <p:txBody>
          <a:bodyPr/>
          <a:lstStyle/>
          <a:p>
            <a:fld id="{65071F58-3E98-4C84-BACC-B94D565BE92F}" type="datetimeFigureOut">
              <a:rPr lang="en-GB" smtClean="0"/>
              <a:t>28/03/2014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38537D3-BC78-4DC5-B0D7-130C90E35DF3}" type="slidenum">
              <a:rPr lang="en-GB" smtClean="0"/>
              <a:t>‹#›</a:t>
            </a:fld>
            <a:endParaRPr lang="en-GB"/>
          </a:p>
        </p:txBody>
      </p:sp>
    </p:spTree>
    <p:extLst>
      <p:ext uri="{BB962C8B-B14F-4D97-AF65-F5344CB8AC3E}">
        <p14:creationId xmlns:p14="http://schemas.microsoft.com/office/powerpoint/2010/main" val="327824483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lumna de imagen 3">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es-ES" smtClean="0"/>
              <a:t>Haga clic para modificar el estilo de título del patrón</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3" name="Date Placeholder 2"/>
          <p:cNvSpPr>
            <a:spLocks noGrp="1"/>
          </p:cNvSpPr>
          <p:nvPr>
            <p:ph type="dt" sz="half" idx="10"/>
          </p:nvPr>
        </p:nvSpPr>
        <p:spPr/>
        <p:txBody>
          <a:bodyPr/>
          <a:lstStyle/>
          <a:p>
            <a:fld id="{65071F58-3E98-4C84-BACC-B94D565BE92F}" type="datetimeFigureOut">
              <a:rPr lang="en-GB" smtClean="0"/>
              <a:t>28/03/2014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38537D3-BC78-4DC5-B0D7-130C90E35DF3}" type="slidenum">
              <a:rPr lang="en-GB" smtClean="0"/>
              <a:t>‹#›</a:t>
            </a:fld>
            <a:endParaRPr lang="en-GB"/>
          </a:p>
        </p:txBody>
      </p:sp>
    </p:spTree>
    <p:extLst>
      <p:ext uri="{BB962C8B-B14F-4D97-AF65-F5344CB8AC3E}">
        <p14:creationId xmlns:p14="http://schemas.microsoft.com/office/powerpoint/2010/main" val="381583678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65071F58-3E98-4C84-BACC-B94D565BE92F}" type="datetimeFigureOut">
              <a:rPr lang="en-GB" smtClean="0"/>
              <a:t>28/03/2014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38537D3-BC78-4DC5-B0D7-130C90E35DF3}" type="slidenum">
              <a:rPr lang="en-GB" smtClean="0"/>
              <a:t>‹#›</a:t>
            </a:fld>
            <a:endParaRPr lang="en-GB"/>
          </a:p>
        </p:txBody>
      </p:sp>
    </p:spTree>
    <p:extLst>
      <p:ext uri="{BB962C8B-B14F-4D97-AF65-F5344CB8AC3E}">
        <p14:creationId xmlns:p14="http://schemas.microsoft.com/office/powerpoint/2010/main" val="25541578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es-ES" smtClean="0"/>
              <a:t>Haga clic para modificar el estilo de título del patrón</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65071F58-3E98-4C84-BACC-B94D565BE92F}" type="datetimeFigureOut">
              <a:rPr lang="en-GB" smtClean="0"/>
              <a:t>28/03/2014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38537D3-BC78-4DC5-B0D7-130C90E35DF3}" type="slidenum">
              <a:rPr lang="en-GB" smtClean="0"/>
              <a:t>‹#›</a:t>
            </a:fld>
            <a:endParaRPr lang="en-GB"/>
          </a:p>
        </p:txBody>
      </p:sp>
    </p:spTree>
    <p:extLst>
      <p:ext uri="{BB962C8B-B14F-4D97-AF65-F5344CB8AC3E}">
        <p14:creationId xmlns:p14="http://schemas.microsoft.com/office/powerpoint/2010/main" val="34980123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65071F58-3E98-4C84-BACC-B94D565BE92F}" type="datetimeFigureOut">
              <a:rPr lang="en-GB" smtClean="0"/>
              <a:t>28/03/2014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38537D3-BC78-4DC5-B0D7-130C90E35DF3}" type="slidenum">
              <a:rPr lang="en-GB" smtClean="0"/>
              <a:t>‹#›</a:t>
            </a:fld>
            <a:endParaRPr lang="en-GB"/>
          </a:p>
        </p:txBody>
      </p:sp>
    </p:spTree>
    <p:extLst>
      <p:ext uri="{BB962C8B-B14F-4D97-AF65-F5344CB8AC3E}">
        <p14:creationId xmlns:p14="http://schemas.microsoft.com/office/powerpoint/2010/main" val="11339929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65071F58-3E98-4C84-BACC-B94D565BE92F}" type="datetimeFigureOut">
              <a:rPr lang="en-GB" smtClean="0"/>
              <a:t>28/03/2014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38537D3-BC78-4DC5-B0D7-130C90E35DF3}" type="slidenum">
              <a:rPr lang="en-GB" smtClean="0"/>
              <a:t>‹#›</a:t>
            </a:fld>
            <a:endParaRPr lang="en-GB"/>
          </a:p>
        </p:txBody>
      </p:sp>
    </p:spTree>
    <p:extLst>
      <p:ext uri="{BB962C8B-B14F-4D97-AF65-F5344CB8AC3E}">
        <p14:creationId xmlns:p14="http://schemas.microsoft.com/office/powerpoint/2010/main" val="12176633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s-ES" smtClean="0"/>
              <a:t>Haga clic para modificar el estilo de título del patrón</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65071F58-3E98-4C84-BACC-B94D565BE92F}" type="datetimeFigureOut">
              <a:rPr lang="en-GB" smtClean="0"/>
              <a:t>28/03/2014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38537D3-BC78-4DC5-B0D7-130C90E35DF3}" type="slidenum">
              <a:rPr lang="en-GB" smtClean="0"/>
              <a:t>‹#›</a:t>
            </a:fld>
            <a:endParaRPr lang="en-GB"/>
          </a:p>
        </p:txBody>
      </p:sp>
    </p:spTree>
    <p:extLst>
      <p:ext uri="{BB962C8B-B14F-4D97-AF65-F5344CB8AC3E}">
        <p14:creationId xmlns:p14="http://schemas.microsoft.com/office/powerpoint/2010/main" val="20816717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12" name="Content Placeholder 3"/>
          <p:cNvSpPr>
            <a:spLocks noGrp="1"/>
          </p:cNvSpPr>
          <p:nvPr>
            <p:ph sz="quarter" idx="13"/>
          </p:nvPr>
        </p:nvSpPr>
        <p:spPr>
          <a:xfrm>
            <a:off x="913774" y="3051012"/>
            <a:ext cx="5106027" cy="2740187"/>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13" name="Content Placeholder 5"/>
          <p:cNvSpPr>
            <a:spLocks noGrp="1"/>
          </p:cNvSpPr>
          <p:nvPr>
            <p:ph sz="quarter" idx="14"/>
          </p:nvPr>
        </p:nvSpPr>
        <p:spPr>
          <a:xfrm>
            <a:off x="6172200" y="3051012"/>
            <a:ext cx="5105401" cy="2740187"/>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65071F58-3E98-4C84-BACC-B94D565BE92F}" type="datetimeFigureOut">
              <a:rPr lang="en-GB" smtClean="0"/>
              <a:t>28/03/2014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38537D3-BC78-4DC5-B0D7-130C90E35DF3}" type="slidenum">
              <a:rPr lang="en-GB" smtClean="0"/>
              <a:t>‹#›</a:t>
            </a:fld>
            <a:endParaRPr lang="en-GB"/>
          </a:p>
        </p:txBody>
      </p:sp>
    </p:spTree>
    <p:extLst>
      <p:ext uri="{BB962C8B-B14F-4D97-AF65-F5344CB8AC3E}">
        <p14:creationId xmlns:p14="http://schemas.microsoft.com/office/powerpoint/2010/main" val="17382009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65071F58-3E98-4C84-BACC-B94D565BE92F}" type="datetimeFigureOut">
              <a:rPr lang="en-GB" smtClean="0"/>
              <a:t>28/03/2014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38537D3-BC78-4DC5-B0D7-130C90E35DF3}" type="slidenum">
              <a:rPr lang="en-GB" smtClean="0"/>
              <a:t>‹#›</a:t>
            </a:fld>
            <a:endParaRPr lang="en-GB"/>
          </a:p>
        </p:txBody>
      </p:sp>
    </p:spTree>
    <p:extLst>
      <p:ext uri="{BB962C8B-B14F-4D97-AF65-F5344CB8AC3E}">
        <p14:creationId xmlns:p14="http://schemas.microsoft.com/office/powerpoint/2010/main" val="40425447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65071F58-3E98-4C84-BACC-B94D565BE92F}" type="datetimeFigureOut">
              <a:rPr lang="en-GB" smtClean="0"/>
              <a:t>28/03/2014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38537D3-BC78-4DC5-B0D7-130C90E35DF3}" type="slidenum">
              <a:rPr lang="en-GB" smtClean="0"/>
              <a:t>‹#›</a:t>
            </a:fld>
            <a:endParaRPr lang="en-GB"/>
          </a:p>
        </p:txBody>
      </p:sp>
    </p:spTree>
    <p:extLst>
      <p:ext uri="{BB962C8B-B14F-4D97-AF65-F5344CB8AC3E}">
        <p14:creationId xmlns:p14="http://schemas.microsoft.com/office/powerpoint/2010/main" val="19306725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es-ES" smtClean="0"/>
              <a:t>Haga clic para modificar el estilo de título del patrón</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65071F58-3E98-4C84-BACC-B94D565BE92F}" type="datetimeFigureOut">
              <a:rPr lang="en-GB" smtClean="0"/>
              <a:t>28/03/2014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38537D3-BC78-4DC5-B0D7-130C90E35DF3}" type="slidenum">
              <a:rPr lang="en-GB" smtClean="0"/>
              <a:t>‹#›</a:t>
            </a:fld>
            <a:endParaRPr lang="en-GB"/>
          </a:p>
        </p:txBody>
      </p:sp>
    </p:spTree>
    <p:extLst>
      <p:ext uri="{BB962C8B-B14F-4D97-AF65-F5344CB8AC3E}">
        <p14:creationId xmlns:p14="http://schemas.microsoft.com/office/powerpoint/2010/main" val="4546815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65071F58-3E98-4C84-BACC-B94D565BE92F}" type="datetimeFigureOut">
              <a:rPr lang="en-GB" smtClean="0"/>
              <a:t>28/03/2014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38537D3-BC78-4DC5-B0D7-130C90E35DF3}" type="slidenum">
              <a:rPr lang="en-GB" smtClean="0"/>
              <a:t>‹#›</a:t>
            </a:fld>
            <a:endParaRPr lang="en-GB"/>
          </a:p>
        </p:txBody>
      </p:sp>
    </p:spTree>
    <p:extLst>
      <p:ext uri="{BB962C8B-B14F-4D97-AF65-F5344CB8AC3E}">
        <p14:creationId xmlns:p14="http://schemas.microsoft.com/office/powerpoint/2010/main" val="14181188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65071F58-3E98-4C84-BACC-B94D565BE92F}" type="datetimeFigureOut">
              <a:rPr lang="en-GB" smtClean="0"/>
              <a:t>28/03/2014</a:t>
            </a:fld>
            <a:endParaRPr lang="en-GB"/>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GB"/>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838537D3-BC78-4DC5-B0D7-130C90E35DF3}" type="slidenum">
              <a:rPr lang="en-GB" smtClean="0"/>
              <a:t>‹#›</a:t>
            </a:fld>
            <a:endParaRPr lang="en-GB"/>
          </a:p>
        </p:txBody>
      </p:sp>
    </p:spTree>
    <p:extLst>
      <p:ext uri="{BB962C8B-B14F-4D97-AF65-F5344CB8AC3E}">
        <p14:creationId xmlns:p14="http://schemas.microsoft.com/office/powerpoint/2010/main" val="3956936145"/>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GB" dirty="0"/>
              <a:t>Reconfigurable LED Lamp </a:t>
            </a:r>
          </a:p>
        </p:txBody>
      </p:sp>
      <p:sp>
        <p:nvSpPr>
          <p:cNvPr id="3" name="Marcador de contenido 2"/>
          <p:cNvSpPr>
            <a:spLocks noGrp="1"/>
          </p:cNvSpPr>
          <p:nvPr>
            <p:ph sz="quarter" idx="13"/>
          </p:nvPr>
        </p:nvSpPr>
        <p:spPr/>
        <p:txBody>
          <a:bodyPr/>
          <a:lstStyle/>
          <a:p>
            <a:r>
              <a:rPr lang="en-GB" dirty="0" err="1" smtClean="0"/>
              <a:t>Andra</a:t>
            </a:r>
            <a:r>
              <a:rPr lang="en-GB" dirty="0" smtClean="0"/>
              <a:t> </a:t>
            </a:r>
            <a:r>
              <a:rPr lang="en-GB" dirty="0" err="1"/>
              <a:t>Aedma</a:t>
            </a:r>
            <a:endParaRPr lang="en-GB" dirty="0"/>
          </a:p>
          <a:p>
            <a:r>
              <a:rPr lang="en-GB" dirty="0" err="1" smtClean="0"/>
              <a:t>Piotr</a:t>
            </a:r>
            <a:r>
              <a:rPr lang="en-GB" dirty="0" smtClean="0"/>
              <a:t> </a:t>
            </a:r>
            <a:r>
              <a:rPr lang="en-GB" dirty="0" err="1"/>
              <a:t>Rzeznik</a:t>
            </a:r>
            <a:endParaRPr lang="en-GB" dirty="0"/>
          </a:p>
          <a:p>
            <a:r>
              <a:rPr lang="en-GB" dirty="0" smtClean="0"/>
              <a:t>Nils </a:t>
            </a:r>
            <a:r>
              <a:rPr lang="en-GB" dirty="0"/>
              <a:t>Petersen</a:t>
            </a:r>
          </a:p>
          <a:p>
            <a:r>
              <a:rPr lang="en-GB" dirty="0" smtClean="0"/>
              <a:t>Ritter </a:t>
            </a:r>
            <a:r>
              <a:rPr lang="en-GB" dirty="0"/>
              <a:t>Norbert</a:t>
            </a:r>
          </a:p>
          <a:p>
            <a:r>
              <a:rPr lang="en-GB" dirty="0" smtClean="0"/>
              <a:t>David González [POL]</a:t>
            </a:r>
            <a:endParaRPr lang="en-GB" dirty="0"/>
          </a:p>
        </p:txBody>
      </p:sp>
    </p:spTree>
    <p:extLst>
      <p:ext uri="{BB962C8B-B14F-4D97-AF65-F5344CB8AC3E}">
        <p14:creationId xmlns:p14="http://schemas.microsoft.com/office/powerpoint/2010/main" val="27838064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t-EE" smtClean="0"/>
              <a:t>We choosed ultrasonic sensor</a:t>
            </a:r>
            <a:endParaRPr lang="et-EE"/>
          </a:p>
        </p:txBody>
      </p:sp>
      <p:sp>
        <p:nvSpPr>
          <p:cNvPr id="4" name="Subtitle 3"/>
          <p:cNvSpPr>
            <a:spLocks noGrp="1"/>
          </p:cNvSpPr>
          <p:nvPr>
            <p:ph type="subTitle" idx="1"/>
          </p:nvPr>
        </p:nvSpPr>
        <p:spPr/>
        <p:txBody>
          <a:bodyPr/>
          <a:lstStyle/>
          <a:p>
            <a:endParaRPr lang="et-EE"/>
          </a:p>
        </p:txBody>
      </p:sp>
    </p:spTree>
    <p:extLst>
      <p:ext uri="{BB962C8B-B14F-4D97-AF65-F5344CB8AC3E}">
        <p14:creationId xmlns:p14="http://schemas.microsoft.com/office/powerpoint/2010/main" val="11761274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Initial desing for light bulb</a:t>
            </a:r>
            <a:endParaRPr lang="et-EE" dirty="0"/>
          </a:p>
        </p:txBody>
      </p:sp>
      <p:pic>
        <p:nvPicPr>
          <p:cNvPr id="6" name="Content Placeholder 5"/>
          <p:cNvPicPr>
            <a:picLocks noGrp="1" noChangeAspect="1"/>
          </p:cNvPicPr>
          <p:nvPr>
            <p:ph sz="quarter" idx="13"/>
          </p:nvPr>
        </p:nvPicPr>
        <p:blipFill>
          <a:blip r:embed="rId2" cstate="print">
            <a:extLst>
              <a:ext uri="{28A0092B-C50C-407E-A947-70E740481C1C}">
                <a14:useLocalDpi xmlns:a14="http://schemas.microsoft.com/office/drawing/2010/main" val="0"/>
              </a:ext>
            </a:extLst>
          </a:blip>
          <a:stretch>
            <a:fillRect/>
          </a:stretch>
        </p:blipFill>
        <p:spPr>
          <a:xfrm>
            <a:off x="701244" y="2923504"/>
            <a:ext cx="5273143" cy="2163651"/>
          </a:xfrm>
        </p:spPr>
      </p:pic>
      <p:pic>
        <p:nvPicPr>
          <p:cNvPr id="7" name="Content Placeholder 6"/>
          <p:cNvPicPr>
            <a:picLocks noGrp="1" noChangeAspect="1"/>
          </p:cNvPicPr>
          <p:nvPr>
            <p:ph sz="quarter" idx="14"/>
          </p:nvPr>
        </p:nvPicPr>
        <p:blipFill>
          <a:blip r:embed="rId3" cstate="print">
            <a:extLst>
              <a:ext uri="{28A0092B-C50C-407E-A947-70E740481C1C}">
                <a14:useLocalDpi xmlns:a14="http://schemas.microsoft.com/office/drawing/2010/main" val="0"/>
              </a:ext>
            </a:extLst>
          </a:blip>
          <a:stretch>
            <a:fillRect/>
          </a:stretch>
        </p:blipFill>
        <p:spPr>
          <a:xfrm>
            <a:off x="6257099" y="2923504"/>
            <a:ext cx="5315658" cy="2171383"/>
          </a:xfrm>
        </p:spPr>
      </p:pic>
    </p:spTree>
    <p:extLst>
      <p:ext uri="{BB962C8B-B14F-4D97-AF65-F5344CB8AC3E}">
        <p14:creationId xmlns:p14="http://schemas.microsoft.com/office/powerpoint/2010/main" val="36255609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Initial design for light bulb</a:t>
            </a:r>
            <a:endParaRPr lang="et-EE" dirty="0"/>
          </a:p>
        </p:txBody>
      </p:sp>
      <p:pic>
        <p:nvPicPr>
          <p:cNvPr id="5" name="Content Placeholder 4"/>
          <p:cNvPicPr>
            <a:picLocks noGrp="1" noChangeAspect="1"/>
          </p:cNvPicPr>
          <p:nvPr>
            <p:ph sz="quarter" idx="13"/>
          </p:nvPr>
        </p:nvPicPr>
        <p:blipFill>
          <a:blip r:embed="rId2" cstate="print">
            <a:extLst>
              <a:ext uri="{28A0092B-C50C-407E-A947-70E740481C1C}">
                <a14:useLocalDpi xmlns:a14="http://schemas.microsoft.com/office/drawing/2010/main" val="0"/>
              </a:ext>
            </a:extLst>
          </a:blip>
          <a:stretch>
            <a:fillRect/>
          </a:stretch>
        </p:blipFill>
        <p:spPr>
          <a:xfrm>
            <a:off x="577889" y="2975020"/>
            <a:ext cx="5155034" cy="2105770"/>
          </a:xfrm>
        </p:spPr>
      </p:pic>
      <p:pic>
        <p:nvPicPr>
          <p:cNvPr id="6" name="Content Placeholder 5"/>
          <p:cNvPicPr>
            <a:picLocks noGrp="1" noChangeAspect="1"/>
          </p:cNvPicPr>
          <p:nvPr>
            <p:ph sz="quarter" idx="14"/>
          </p:nvPr>
        </p:nvPicPr>
        <p:blipFill>
          <a:blip r:embed="rId3" cstate="print">
            <a:extLst>
              <a:ext uri="{28A0092B-C50C-407E-A947-70E740481C1C}">
                <a14:useLocalDpi xmlns:a14="http://schemas.microsoft.com/office/drawing/2010/main" val="0"/>
              </a:ext>
            </a:extLst>
          </a:blip>
          <a:stretch>
            <a:fillRect/>
          </a:stretch>
        </p:blipFill>
        <p:spPr>
          <a:xfrm>
            <a:off x="6049125" y="2962141"/>
            <a:ext cx="5123503" cy="2092890"/>
          </a:xfrm>
        </p:spPr>
      </p:pic>
    </p:spTree>
    <p:extLst>
      <p:ext uri="{BB962C8B-B14F-4D97-AF65-F5344CB8AC3E}">
        <p14:creationId xmlns:p14="http://schemas.microsoft.com/office/powerpoint/2010/main" val="41982314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t-EE" dirty="0" smtClean="0"/>
              <a:t>THANK YOU FOR LISTENING!</a:t>
            </a:r>
            <a:endParaRPr lang="et-EE" dirty="0"/>
          </a:p>
        </p:txBody>
      </p:sp>
      <p:sp>
        <p:nvSpPr>
          <p:cNvPr id="3" name="Subtitle 2"/>
          <p:cNvSpPr>
            <a:spLocks noGrp="1"/>
          </p:cNvSpPr>
          <p:nvPr>
            <p:ph type="subTitle" idx="1"/>
          </p:nvPr>
        </p:nvSpPr>
        <p:spPr/>
        <p:txBody>
          <a:bodyPr/>
          <a:lstStyle/>
          <a:p>
            <a:r>
              <a:rPr lang="et-EE" dirty="0" smtClean="0"/>
              <a:t>TEAM 4</a:t>
            </a:r>
            <a:endParaRPr lang="et-EE" dirty="0"/>
          </a:p>
        </p:txBody>
      </p:sp>
    </p:spTree>
    <p:extLst>
      <p:ext uri="{BB962C8B-B14F-4D97-AF65-F5344CB8AC3E}">
        <p14:creationId xmlns:p14="http://schemas.microsoft.com/office/powerpoint/2010/main" val="9680898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normAutofit/>
          </a:bodyPr>
          <a:lstStyle/>
          <a:p>
            <a:r>
              <a:rPr lang="en-GB" sz="6000" dirty="0" smtClean="0"/>
              <a:t>Why we choose… </a:t>
            </a:r>
            <a:endParaRPr lang="en-GB" sz="6000" dirty="0"/>
          </a:p>
        </p:txBody>
      </p:sp>
    </p:spTree>
    <p:extLst>
      <p:ext uri="{BB962C8B-B14F-4D97-AF65-F5344CB8AC3E}">
        <p14:creationId xmlns:p14="http://schemas.microsoft.com/office/powerpoint/2010/main" val="37069848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ctr"/>
            <a:r>
              <a:rPr lang="en-GB" sz="4400" dirty="0" smtClean="0"/>
              <a:t>We have three </a:t>
            </a:r>
            <a:r>
              <a:rPr lang="en-GB" sz="4400" dirty="0" smtClean="0"/>
              <a:t>possibilities</a:t>
            </a:r>
            <a:r>
              <a:rPr lang="et-EE" sz="4400" dirty="0" smtClean="0"/>
              <a:t> for remote control</a:t>
            </a:r>
            <a:r>
              <a:rPr lang="en-GB" sz="4400" dirty="0" smtClean="0"/>
              <a:t> </a:t>
            </a:r>
            <a:endParaRPr lang="en-GB" sz="4400" dirty="0"/>
          </a:p>
        </p:txBody>
      </p:sp>
      <p:pic>
        <p:nvPicPr>
          <p:cNvPr id="4" name="Marcador de contenido 3"/>
          <p:cNvPicPr>
            <a:picLocks noGrp="1" noChangeAspect="1"/>
          </p:cNvPicPr>
          <p:nvPr>
            <p:ph sz="quarter" idx="13"/>
          </p:nvPr>
        </p:nvPicPr>
        <p:blipFill>
          <a:blip r:embed="rId2">
            <a:extLst>
              <a:ext uri="{28A0092B-C50C-407E-A947-70E740481C1C}">
                <a14:useLocalDpi xmlns:a14="http://schemas.microsoft.com/office/drawing/2010/main" val="0"/>
              </a:ext>
            </a:extLst>
          </a:blip>
          <a:stretch>
            <a:fillRect/>
          </a:stretch>
        </p:blipFill>
        <p:spPr>
          <a:xfrm>
            <a:off x="3238101" y="3074053"/>
            <a:ext cx="5715798" cy="2010056"/>
          </a:xfrm>
        </p:spPr>
      </p:pic>
    </p:spTree>
    <p:extLst>
      <p:ext uri="{BB962C8B-B14F-4D97-AF65-F5344CB8AC3E}">
        <p14:creationId xmlns:p14="http://schemas.microsoft.com/office/powerpoint/2010/main" val="52904907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Marcador de contenido 3"/>
          <p:cNvGraphicFramePr>
            <a:graphicFrameLocks noGrp="1"/>
          </p:cNvGraphicFramePr>
          <p:nvPr>
            <p:ph sz="quarter" idx="13"/>
            <p:extLst>
              <p:ext uri="{D42A27DB-BD31-4B8C-83A1-F6EECF244321}">
                <p14:modId xmlns:p14="http://schemas.microsoft.com/office/powerpoint/2010/main" val="20339811"/>
              </p:ext>
            </p:extLst>
          </p:nvPr>
        </p:nvGraphicFramePr>
        <p:xfrm>
          <a:off x="2060619" y="1365162"/>
          <a:ext cx="8203843" cy="4224269"/>
        </p:xfrm>
        <a:graphic>
          <a:graphicData uri="http://schemas.openxmlformats.org/drawingml/2006/table">
            <a:tbl>
              <a:tblPr firstRow="1" firstCol="1" bandRow="1">
                <a:tableStyleId>{5C22544A-7EE6-4342-B048-85BDC9FD1C3A}</a:tableStyleId>
              </a:tblPr>
              <a:tblGrid>
                <a:gridCol w="2734311"/>
                <a:gridCol w="2734311"/>
                <a:gridCol w="2735221"/>
              </a:tblGrid>
              <a:tr h="292075">
                <a:tc>
                  <a:txBody>
                    <a:bodyPr/>
                    <a:lstStyle/>
                    <a:p>
                      <a:pPr algn="ctr">
                        <a:lnSpc>
                          <a:spcPct val="107000"/>
                        </a:lnSpc>
                        <a:spcAft>
                          <a:spcPts val="0"/>
                        </a:spcAft>
                      </a:pPr>
                      <a:r>
                        <a:rPr lang="en-GB" sz="1600" dirty="0">
                          <a:effectLst/>
                        </a:rPr>
                        <a:t>Type of controller</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600">
                          <a:effectLst/>
                        </a:rPr>
                        <a:t>Advantages</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600">
                          <a:effectLst/>
                        </a:rPr>
                        <a:t>Disadvantages </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1208866">
                <a:tc>
                  <a:txBody>
                    <a:bodyPr/>
                    <a:lstStyle/>
                    <a:p>
                      <a:pPr algn="ctr">
                        <a:lnSpc>
                          <a:spcPct val="107000"/>
                        </a:lnSpc>
                        <a:spcAft>
                          <a:spcPts val="0"/>
                        </a:spcAft>
                      </a:pPr>
                      <a:r>
                        <a:rPr lang="en-GB" sz="1600" dirty="0">
                          <a:effectLst/>
                        </a:rPr>
                        <a:t>IR</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600">
                          <a:effectLst/>
                        </a:rPr>
                        <a:t>Easy function </a:t>
                      </a:r>
                    </a:p>
                    <a:p>
                      <a:pPr algn="ctr">
                        <a:lnSpc>
                          <a:spcPct val="107000"/>
                        </a:lnSpc>
                        <a:spcAft>
                          <a:spcPts val="0"/>
                        </a:spcAft>
                      </a:pPr>
                      <a:r>
                        <a:rPr lang="en-GB" sz="1600">
                          <a:effectLst/>
                        </a:rPr>
                        <a:t>Cheap </a:t>
                      </a:r>
                    </a:p>
                    <a:p>
                      <a:pPr algn="ctr">
                        <a:lnSpc>
                          <a:spcPct val="107000"/>
                        </a:lnSpc>
                        <a:spcAft>
                          <a:spcPts val="0"/>
                        </a:spcAft>
                      </a:pPr>
                      <a:r>
                        <a:rPr lang="en-GB" sz="1600">
                          <a:effectLst/>
                        </a:rPr>
                        <a:t>Simplicity </a:t>
                      </a:r>
                    </a:p>
                    <a:p>
                      <a:pPr algn="ctr">
                        <a:lnSpc>
                          <a:spcPct val="107000"/>
                        </a:lnSpc>
                        <a:spcAft>
                          <a:spcPts val="0"/>
                        </a:spcAft>
                      </a:pPr>
                      <a:r>
                        <a:rPr lang="en-GB" sz="1600">
                          <a:effectLst/>
                        </a:rPr>
                        <a:t>Easy for buy a new controller </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600">
                          <a:effectLst/>
                        </a:rPr>
                        <a:t>Distance to use only 10 m</a:t>
                      </a:r>
                    </a:p>
                    <a:p>
                      <a:pPr algn="ctr">
                        <a:lnSpc>
                          <a:spcPct val="107000"/>
                        </a:lnSpc>
                        <a:spcAft>
                          <a:spcPts val="0"/>
                        </a:spcAft>
                      </a:pPr>
                      <a:r>
                        <a:rPr lang="en-GB" sz="1600">
                          <a:effectLst/>
                        </a:rPr>
                        <a:t>Can’t create scenes </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1208866">
                <a:tc>
                  <a:txBody>
                    <a:bodyPr/>
                    <a:lstStyle/>
                    <a:p>
                      <a:pPr algn="ctr">
                        <a:lnSpc>
                          <a:spcPct val="107000"/>
                        </a:lnSpc>
                        <a:spcAft>
                          <a:spcPts val="0"/>
                        </a:spcAft>
                      </a:pPr>
                      <a:r>
                        <a:rPr lang="en-GB" sz="1600" dirty="0">
                          <a:effectLst/>
                        </a:rPr>
                        <a:t>WIFI</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600" dirty="0">
                          <a:effectLst/>
                        </a:rPr>
                        <a:t>You can controller 5 lamps</a:t>
                      </a:r>
                    </a:p>
                    <a:p>
                      <a:pPr algn="ctr">
                        <a:lnSpc>
                          <a:spcPct val="107000"/>
                        </a:lnSpc>
                        <a:spcAft>
                          <a:spcPts val="0"/>
                        </a:spcAft>
                      </a:pPr>
                      <a:r>
                        <a:rPr lang="en-GB" sz="1600" dirty="0">
                          <a:effectLst/>
                        </a:rPr>
                        <a:t>20 meters through walls</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600">
                          <a:effectLst/>
                        </a:rPr>
                        <a:t>Needs all time your smartphone</a:t>
                      </a:r>
                    </a:p>
                    <a:p>
                      <a:pPr algn="ctr">
                        <a:lnSpc>
                          <a:spcPct val="107000"/>
                        </a:lnSpc>
                        <a:spcAft>
                          <a:spcPts val="0"/>
                        </a:spcAft>
                      </a:pPr>
                      <a:r>
                        <a:rPr lang="en-GB" sz="1600">
                          <a:effectLst/>
                        </a:rPr>
                        <a:t>Not working WI-FI</a:t>
                      </a:r>
                    </a:p>
                    <a:p>
                      <a:pPr algn="ctr">
                        <a:lnSpc>
                          <a:spcPct val="107000"/>
                        </a:lnSpc>
                        <a:spcAft>
                          <a:spcPts val="0"/>
                        </a:spcAft>
                      </a:pPr>
                      <a:r>
                        <a:rPr lang="en-GB" sz="1600">
                          <a:effectLst/>
                        </a:rPr>
                        <a:t>Needs router </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1514462">
                <a:tc>
                  <a:txBody>
                    <a:bodyPr/>
                    <a:lstStyle/>
                    <a:p>
                      <a:pPr algn="ctr">
                        <a:lnSpc>
                          <a:spcPct val="107000"/>
                        </a:lnSpc>
                        <a:spcAft>
                          <a:spcPts val="0"/>
                        </a:spcAft>
                      </a:pPr>
                      <a:r>
                        <a:rPr lang="en-GB" sz="1600">
                          <a:effectLst/>
                        </a:rPr>
                        <a:t>Bluetooth</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600" dirty="0">
                          <a:effectLst/>
                        </a:rPr>
                        <a:t>Control of multiple lights</a:t>
                      </a:r>
                    </a:p>
                    <a:p>
                      <a:pPr algn="ctr">
                        <a:lnSpc>
                          <a:spcPct val="107000"/>
                        </a:lnSpc>
                        <a:spcAft>
                          <a:spcPts val="0"/>
                        </a:spcAft>
                      </a:pPr>
                      <a:r>
                        <a:rPr lang="en-GB" sz="1600" dirty="0">
                          <a:effectLst/>
                        </a:rPr>
                        <a:t>Automatically switches the light on/off to deter intruders.</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600" dirty="0">
                          <a:effectLst/>
                        </a:rPr>
                        <a:t>Needs </a:t>
                      </a:r>
                      <a:r>
                        <a:rPr lang="en-GB" sz="1600" dirty="0" err="1">
                          <a:effectLst/>
                        </a:rPr>
                        <a:t>iOS</a:t>
                      </a:r>
                      <a:r>
                        <a:rPr lang="en-GB" sz="1600" dirty="0">
                          <a:effectLst/>
                        </a:rPr>
                        <a:t> don’t run with Android.</a:t>
                      </a:r>
                    </a:p>
                    <a:p>
                      <a:pPr algn="ctr">
                        <a:lnSpc>
                          <a:spcPct val="107000"/>
                        </a:lnSpc>
                        <a:spcAft>
                          <a:spcPts val="0"/>
                        </a:spcAft>
                      </a:pPr>
                      <a:r>
                        <a:rPr lang="en-GB" sz="1600" dirty="0">
                          <a:effectLst/>
                        </a:rPr>
                        <a:t>You need have open the App always </a:t>
                      </a:r>
                    </a:p>
                    <a:p>
                      <a:pPr algn="ctr">
                        <a:lnSpc>
                          <a:spcPct val="107000"/>
                        </a:lnSpc>
                        <a:spcAft>
                          <a:spcPts val="0"/>
                        </a:spcAft>
                      </a:pPr>
                      <a:r>
                        <a:rPr lang="en-GB" sz="1600" dirty="0">
                          <a:effectLst/>
                        </a:rPr>
                        <a:t> </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bl>
          </a:graphicData>
        </a:graphic>
      </p:graphicFrame>
    </p:spTree>
    <p:extLst>
      <p:ext uri="{BB962C8B-B14F-4D97-AF65-F5344CB8AC3E}">
        <p14:creationId xmlns:p14="http://schemas.microsoft.com/office/powerpoint/2010/main" val="18299370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sz="quarter" idx="13"/>
          </p:nvPr>
        </p:nvSpPr>
        <p:spPr>
          <a:xfrm>
            <a:off x="786685" y="1027135"/>
            <a:ext cx="10515600" cy="5244876"/>
          </a:xfrm>
        </p:spPr>
        <p:txBody>
          <a:bodyPr>
            <a:normAutofit fontScale="55000" lnSpcReduction="20000"/>
          </a:bodyPr>
          <a:lstStyle/>
          <a:p>
            <a:r>
              <a:rPr lang="en-GB" sz="2500" dirty="0"/>
              <a:t>We choose the IR control because it's easy for controller, and accessible for all </a:t>
            </a:r>
            <a:r>
              <a:rPr lang="en-GB" sz="2500" dirty="0" smtClean="0"/>
              <a:t>public</a:t>
            </a:r>
          </a:p>
          <a:p>
            <a:pPr marL="0" indent="0">
              <a:buNone/>
            </a:pPr>
            <a:endParaRPr lang="en-GB" sz="2500" dirty="0"/>
          </a:p>
          <a:p>
            <a:r>
              <a:rPr lang="en-GB" sz="2500" dirty="0"/>
              <a:t>You would controller with remote control all lamps only by one, because all devices used the same communication protocol. The maximum distance for use is the 10 m</a:t>
            </a:r>
            <a:r>
              <a:rPr lang="en-GB" sz="2500" dirty="0" smtClean="0"/>
              <a:t>.</a:t>
            </a:r>
          </a:p>
          <a:p>
            <a:pPr marL="0" indent="0">
              <a:buNone/>
            </a:pPr>
            <a:endParaRPr lang="en-GB" sz="2500" dirty="0"/>
          </a:p>
          <a:p>
            <a:r>
              <a:rPr lang="en-GB" sz="2500" dirty="0"/>
              <a:t>If you want install this led lamp in your home or in your business like for example restaurants, bar, shops... you don't need your mobile phone and neither WI-FI</a:t>
            </a:r>
            <a:r>
              <a:rPr lang="en-GB" sz="2500" dirty="0" smtClean="0"/>
              <a:t>.</a:t>
            </a:r>
          </a:p>
          <a:p>
            <a:endParaRPr lang="en-GB" sz="2500" dirty="0"/>
          </a:p>
          <a:p>
            <a:r>
              <a:rPr lang="en-GB" sz="2500" dirty="0"/>
              <a:t>Imagine be work with a mobile phone in a pocket all journey.</a:t>
            </a:r>
          </a:p>
          <a:p>
            <a:pPr marL="0" indent="0">
              <a:buNone/>
            </a:pPr>
            <a:endParaRPr lang="en-GB" sz="2500" dirty="0"/>
          </a:p>
          <a:p>
            <a:r>
              <a:rPr lang="en-GB" sz="2500" dirty="0"/>
              <a:t>This is the same at home, for example young people have WI-FI and smart phone we can controller by WIFI or Bluetooth, well if you have an iPhone but what happen if you have Android you must buy an iPhone?</a:t>
            </a:r>
          </a:p>
          <a:p>
            <a:endParaRPr lang="en-GB" sz="2500" dirty="0"/>
          </a:p>
          <a:p>
            <a:r>
              <a:rPr lang="en-GB" sz="2500" dirty="0"/>
              <a:t>If you are grandparents and you want to buy a LED light for grandson or granddaughter?</a:t>
            </a:r>
          </a:p>
          <a:p>
            <a:pPr marL="0" indent="0">
              <a:buNone/>
            </a:pPr>
            <a:endParaRPr lang="en-GB" sz="2500" dirty="0"/>
          </a:p>
          <a:p>
            <a:r>
              <a:rPr lang="en-GB" sz="2500" dirty="0"/>
              <a:t>We conclude that this controller is the most accessible for all publics and cheaper among 3 types by functionality and simplicity</a:t>
            </a:r>
          </a:p>
          <a:p>
            <a:endParaRPr lang="en-GB" dirty="0"/>
          </a:p>
        </p:txBody>
      </p:sp>
    </p:spTree>
    <p:extLst>
      <p:ext uri="{BB962C8B-B14F-4D97-AF65-F5344CB8AC3E}">
        <p14:creationId xmlns:p14="http://schemas.microsoft.com/office/powerpoint/2010/main" val="27991811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GB" dirty="0" smtClean="0"/>
              <a:t>At the end we choose IR CONTROL</a:t>
            </a:r>
            <a:endParaRPr lang="en-GB" dirty="0"/>
          </a:p>
        </p:txBody>
      </p:sp>
      <p:pic>
        <p:nvPicPr>
          <p:cNvPr id="4" name="Marcador de contenido 3"/>
          <p:cNvPicPr>
            <a:picLocks noGrp="1" noChangeAspect="1"/>
          </p:cNvPicPr>
          <p:nvPr>
            <p:ph sz="quarter" idx="13"/>
          </p:nvPr>
        </p:nvPicPr>
        <p:blipFill>
          <a:blip r:embed="rId2"/>
          <a:stretch>
            <a:fillRect/>
          </a:stretch>
        </p:blipFill>
        <p:spPr>
          <a:xfrm>
            <a:off x="4681537" y="3149441"/>
            <a:ext cx="1685925" cy="1676400"/>
          </a:xfrm>
          <a:prstGeom prst="rect">
            <a:avLst/>
          </a:prstGeom>
        </p:spPr>
      </p:pic>
    </p:spTree>
    <p:extLst>
      <p:ext uri="{BB962C8B-B14F-4D97-AF65-F5344CB8AC3E}">
        <p14:creationId xmlns:p14="http://schemas.microsoft.com/office/powerpoint/2010/main" val="40134798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n-GB" dirty="0" smtClean="0"/>
              <a:t>Brightness controller </a:t>
            </a:r>
            <a:endParaRPr lang="en-GB" dirty="0"/>
          </a:p>
        </p:txBody>
      </p:sp>
      <p:sp>
        <p:nvSpPr>
          <p:cNvPr id="3" name="Marcador de contenido 2"/>
          <p:cNvSpPr>
            <a:spLocks noGrp="1"/>
          </p:cNvSpPr>
          <p:nvPr>
            <p:ph sz="quarter" idx="13"/>
          </p:nvPr>
        </p:nvSpPr>
        <p:spPr/>
        <p:txBody>
          <a:bodyPr/>
          <a:lstStyle/>
          <a:p>
            <a:pPr marL="0" indent="0">
              <a:buNone/>
            </a:pPr>
            <a:r>
              <a:rPr lang="et-EE" dirty="0" smtClean="0"/>
              <a:t>TWO POSSIBILITIES:</a:t>
            </a:r>
          </a:p>
          <a:p>
            <a:r>
              <a:rPr lang="et-EE" dirty="0" smtClean="0"/>
              <a:t>Ultrasonic </a:t>
            </a:r>
            <a:r>
              <a:rPr lang="et-EE" dirty="0" smtClean="0"/>
              <a:t>sensor</a:t>
            </a:r>
          </a:p>
          <a:p>
            <a:r>
              <a:rPr lang="et-EE" dirty="0" smtClean="0"/>
              <a:t>Laser sensor</a:t>
            </a:r>
            <a:endParaRPr lang="en-GB" dirty="0"/>
          </a:p>
        </p:txBody>
      </p:sp>
    </p:spTree>
    <p:extLst>
      <p:ext uri="{BB962C8B-B14F-4D97-AF65-F5344CB8AC3E}">
        <p14:creationId xmlns:p14="http://schemas.microsoft.com/office/powerpoint/2010/main" val="262450611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0896" y="0"/>
            <a:ext cx="10364451" cy="1596177"/>
          </a:xfrm>
        </p:spPr>
        <p:txBody>
          <a:bodyPr/>
          <a:lstStyle/>
          <a:p>
            <a:r>
              <a:rPr lang="et-EE" dirty="0" smtClean="0"/>
              <a:t>Brightness control sensors</a:t>
            </a:r>
            <a:endParaRPr lang="et-EE" dirty="0"/>
          </a:p>
        </p:txBody>
      </p:sp>
      <p:graphicFrame>
        <p:nvGraphicFramePr>
          <p:cNvPr id="6" name="Content Placeholder 5"/>
          <p:cNvGraphicFramePr>
            <a:graphicFrameLocks noGrp="1"/>
          </p:cNvGraphicFramePr>
          <p:nvPr>
            <p:ph sz="quarter" idx="13"/>
            <p:extLst>
              <p:ext uri="{D42A27DB-BD31-4B8C-83A1-F6EECF244321}">
                <p14:modId xmlns:p14="http://schemas.microsoft.com/office/powerpoint/2010/main" val="3489301762"/>
              </p:ext>
            </p:extLst>
          </p:nvPr>
        </p:nvGraphicFramePr>
        <p:xfrm>
          <a:off x="1210613" y="1352282"/>
          <a:ext cx="9852339" cy="5334000"/>
        </p:xfrm>
        <a:graphic>
          <a:graphicData uri="http://schemas.openxmlformats.org/drawingml/2006/table">
            <a:tbl>
              <a:tblPr firstRow="1" bandRow="1">
                <a:tableStyleId>{5C22544A-7EE6-4342-B048-85BDC9FD1C3A}</a:tableStyleId>
              </a:tblPr>
              <a:tblGrid>
                <a:gridCol w="3284113"/>
                <a:gridCol w="3284113"/>
                <a:gridCol w="3284113"/>
              </a:tblGrid>
              <a:tr h="307327">
                <a:tc>
                  <a:txBody>
                    <a:bodyPr/>
                    <a:lstStyle/>
                    <a:p>
                      <a:r>
                        <a:rPr lang="et-EE" dirty="0" smtClean="0"/>
                        <a:t>Product</a:t>
                      </a:r>
                      <a:endParaRPr lang="et-EE" dirty="0"/>
                    </a:p>
                  </a:txBody>
                  <a:tcPr/>
                </a:tc>
                <a:tc>
                  <a:txBody>
                    <a:bodyPr/>
                    <a:lstStyle/>
                    <a:p>
                      <a:r>
                        <a:rPr lang="et-EE" dirty="0" smtClean="0"/>
                        <a:t>Advantages</a:t>
                      </a:r>
                      <a:endParaRPr lang="et-EE" dirty="0"/>
                    </a:p>
                  </a:txBody>
                  <a:tcPr/>
                </a:tc>
                <a:tc>
                  <a:txBody>
                    <a:bodyPr/>
                    <a:lstStyle/>
                    <a:p>
                      <a:r>
                        <a:rPr lang="et-EE" dirty="0" smtClean="0"/>
                        <a:t>Disadvatages</a:t>
                      </a:r>
                      <a:endParaRPr lang="et-EE" dirty="0"/>
                    </a:p>
                  </a:txBody>
                  <a:tcPr/>
                </a:tc>
              </a:tr>
              <a:tr h="4174521">
                <a:tc>
                  <a:txBody>
                    <a:bodyPr/>
                    <a:lstStyle/>
                    <a:p>
                      <a:r>
                        <a:rPr lang="et-EE" dirty="0" smtClean="0"/>
                        <a:t>Ultrasonic</a:t>
                      </a:r>
                      <a:r>
                        <a:rPr lang="et-EE" baseline="0" dirty="0" smtClean="0"/>
                        <a:t> sensor</a:t>
                      </a:r>
                      <a:endParaRPr lang="et-EE" dirty="0"/>
                    </a:p>
                  </a:txBody>
                  <a:tcPr/>
                </a:tc>
                <a:tc>
                  <a:txBody>
                    <a:bodyPr/>
                    <a:lstStyle/>
                    <a:p>
                      <a:r>
                        <a:rPr lang="et-EE" sz="1600" kern="1200" dirty="0" smtClean="0">
                          <a:solidFill>
                            <a:schemeClr val="dk1"/>
                          </a:solidFill>
                          <a:effectLst/>
                          <a:latin typeface="+mn-lt"/>
                          <a:ea typeface="+mn-ea"/>
                          <a:cs typeface="+mn-cs"/>
                        </a:rPr>
                        <a:t>-An ultrasonic sensor’s response is not dependent upon the surface color or optical reflectivity of the object;</a:t>
                      </a:r>
                    </a:p>
                    <a:p>
                      <a:r>
                        <a:rPr lang="et-EE" sz="1600" kern="1200" dirty="0" smtClean="0">
                          <a:solidFill>
                            <a:schemeClr val="dk1"/>
                          </a:solidFill>
                          <a:effectLst/>
                          <a:latin typeface="+mn-lt"/>
                          <a:ea typeface="+mn-ea"/>
                          <a:cs typeface="+mn-cs"/>
                        </a:rPr>
                        <a:t>-Ultrasonic sensors with digital (ON/OFF) outputs have excellent repeat sensing accuracy, it is possible to ignore immediate background objects, even at long sensing distances because switching hysteresis is relatively low; </a:t>
                      </a:r>
                    </a:p>
                    <a:p>
                      <a:r>
                        <a:rPr lang="et-EE" sz="1600" kern="1200" dirty="0" smtClean="0">
                          <a:solidFill>
                            <a:schemeClr val="dk1"/>
                          </a:solidFill>
                          <a:effectLst/>
                          <a:latin typeface="+mn-lt"/>
                          <a:ea typeface="+mn-ea"/>
                          <a:cs typeface="+mn-cs"/>
                        </a:rPr>
                        <a:t>-The response of analog ultrasonic sensors is linear with distance, by interfacing the sensor to an LED display, it is possible to have a visual indication of target distance - this makes ultrasonic sensors ideal for level monitoring or linear motion monitoring applications; </a:t>
                      </a:r>
                    </a:p>
                    <a:p>
                      <a:r>
                        <a:rPr lang="et-EE" sz="1600" kern="1200" dirty="0" smtClean="0">
                          <a:solidFill>
                            <a:schemeClr val="dk1"/>
                          </a:solidFill>
                          <a:effectLst/>
                          <a:latin typeface="+mn-lt"/>
                          <a:ea typeface="+mn-ea"/>
                          <a:cs typeface="+mn-cs"/>
                        </a:rPr>
                        <a:t>-Cheap (0,96 €);</a:t>
                      </a:r>
                    </a:p>
                    <a:p>
                      <a:r>
                        <a:rPr lang="et-EE" sz="1600" kern="1200" dirty="0" smtClean="0">
                          <a:solidFill>
                            <a:schemeClr val="dk1"/>
                          </a:solidFill>
                          <a:effectLst/>
                          <a:latin typeface="+mn-lt"/>
                          <a:ea typeface="+mn-ea"/>
                          <a:cs typeface="+mn-cs"/>
                        </a:rPr>
                        <a:t>- Small</a:t>
                      </a:r>
                      <a:endParaRPr lang="et-EE" sz="1600" dirty="0"/>
                    </a:p>
                  </a:txBody>
                  <a:tcPr/>
                </a:tc>
                <a:tc>
                  <a:txBody>
                    <a:bodyPr/>
                    <a:lstStyle/>
                    <a:p>
                      <a:r>
                        <a:rPr lang="et-EE" sz="1600" kern="1200" dirty="0" smtClean="0">
                          <a:solidFill>
                            <a:schemeClr val="dk1"/>
                          </a:solidFill>
                          <a:effectLst/>
                          <a:latin typeface="+mn-lt"/>
                          <a:ea typeface="+mn-ea"/>
                          <a:cs typeface="+mn-cs"/>
                        </a:rPr>
                        <a:t>-Ultrasonic sensors must view a surface (especially a hard, flat surface) squarely (perpendicularly) to receive ample sound echo; </a:t>
                      </a:r>
                    </a:p>
                    <a:p>
                      <a:r>
                        <a:rPr lang="et-EE" sz="1600" kern="1200" dirty="0" smtClean="0">
                          <a:solidFill>
                            <a:schemeClr val="dk1"/>
                          </a:solidFill>
                          <a:effectLst/>
                          <a:latin typeface="+mn-lt"/>
                          <a:ea typeface="+mn-ea"/>
                          <a:cs typeface="+mn-cs"/>
                        </a:rPr>
                        <a:t>-While ultrasonics exhibit good immunity to background noise, these sensors are still likely to falsely respond to some loud noises, like the “hissing” sound produced by air hoses and relief valves; </a:t>
                      </a:r>
                    </a:p>
                    <a:p>
                      <a:r>
                        <a:rPr lang="et-EE" sz="1600" kern="1200" dirty="0" smtClean="0">
                          <a:solidFill>
                            <a:schemeClr val="dk1"/>
                          </a:solidFill>
                          <a:effectLst/>
                          <a:latin typeface="+mn-lt"/>
                          <a:ea typeface="+mn-ea"/>
                          <a:cs typeface="+mn-cs"/>
                        </a:rPr>
                        <a:t>-Ultrasonic sensors have a minimum sensing distance;</a:t>
                      </a:r>
                    </a:p>
                    <a:p>
                      <a:r>
                        <a:rPr lang="et-EE" sz="1600" kern="1200" dirty="0" smtClean="0">
                          <a:solidFill>
                            <a:schemeClr val="dk1"/>
                          </a:solidFill>
                          <a:effectLst/>
                          <a:latin typeface="+mn-lt"/>
                          <a:ea typeface="+mn-ea"/>
                          <a:cs typeface="+mn-cs"/>
                        </a:rPr>
                        <a:t>-Changes in the environment, such as temperature, pressure, humidity, air turbulence, and airborne particles affect ultrasonic response</a:t>
                      </a:r>
                      <a:endParaRPr lang="et-EE" sz="1600" dirty="0"/>
                    </a:p>
                  </a:txBody>
                  <a:tcPr/>
                </a:tc>
              </a:tr>
            </a:tbl>
          </a:graphicData>
        </a:graphic>
      </p:graphicFrame>
    </p:spTree>
    <p:extLst>
      <p:ext uri="{BB962C8B-B14F-4D97-AF65-F5344CB8AC3E}">
        <p14:creationId xmlns:p14="http://schemas.microsoft.com/office/powerpoint/2010/main" val="9366969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Brightness control sensors</a:t>
            </a:r>
            <a:endParaRPr lang="et-EE" dirty="0"/>
          </a:p>
        </p:txBody>
      </p:sp>
      <p:graphicFrame>
        <p:nvGraphicFramePr>
          <p:cNvPr id="5" name="Content Placeholder 4"/>
          <p:cNvGraphicFramePr>
            <a:graphicFrameLocks noGrp="1"/>
          </p:cNvGraphicFramePr>
          <p:nvPr>
            <p:ph sz="quarter" idx="13"/>
            <p:extLst>
              <p:ext uri="{D42A27DB-BD31-4B8C-83A1-F6EECF244321}">
                <p14:modId xmlns:p14="http://schemas.microsoft.com/office/powerpoint/2010/main" val="1845214209"/>
              </p:ext>
            </p:extLst>
          </p:nvPr>
        </p:nvGraphicFramePr>
        <p:xfrm>
          <a:off x="914400" y="2366963"/>
          <a:ext cx="10363200" cy="2382520"/>
        </p:xfrm>
        <a:graphic>
          <a:graphicData uri="http://schemas.openxmlformats.org/drawingml/2006/table">
            <a:tbl>
              <a:tblPr firstRow="1" bandRow="1">
                <a:tableStyleId>{5C22544A-7EE6-4342-B048-85BDC9FD1C3A}</a:tableStyleId>
              </a:tblPr>
              <a:tblGrid>
                <a:gridCol w="3454400"/>
                <a:gridCol w="3454400"/>
                <a:gridCol w="3454400"/>
              </a:tblGrid>
              <a:tr h="370840">
                <a:tc>
                  <a:txBody>
                    <a:bodyPr/>
                    <a:lstStyle/>
                    <a:p>
                      <a:r>
                        <a:rPr lang="et-EE" dirty="0" smtClean="0"/>
                        <a:t>Product</a:t>
                      </a:r>
                      <a:endParaRPr lang="et-EE" dirty="0"/>
                    </a:p>
                  </a:txBody>
                  <a:tcPr/>
                </a:tc>
                <a:tc>
                  <a:txBody>
                    <a:bodyPr/>
                    <a:lstStyle/>
                    <a:p>
                      <a:r>
                        <a:rPr lang="et-EE" dirty="0" smtClean="0"/>
                        <a:t>Advantage</a:t>
                      </a:r>
                      <a:endParaRPr lang="et-EE" dirty="0"/>
                    </a:p>
                  </a:txBody>
                  <a:tcPr/>
                </a:tc>
                <a:tc>
                  <a:txBody>
                    <a:bodyPr/>
                    <a:lstStyle/>
                    <a:p>
                      <a:r>
                        <a:rPr lang="et-EE" dirty="0" smtClean="0"/>
                        <a:t>Disadvanatge</a:t>
                      </a:r>
                      <a:endParaRPr lang="et-EE" dirty="0"/>
                    </a:p>
                  </a:txBody>
                  <a:tcPr/>
                </a:tc>
              </a:tr>
              <a:tr h="370840">
                <a:tc>
                  <a:txBody>
                    <a:bodyPr/>
                    <a:lstStyle/>
                    <a:p>
                      <a:r>
                        <a:rPr lang="et-EE" dirty="0" smtClean="0"/>
                        <a:t>Laser sensor</a:t>
                      </a:r>
                      <a:endParaRPr lang="et-EE" dirty="0"/>
                    </a:p>
                  </a:txBody>
                  <a:tcPr/>
                </a:tc>
                <a:tc>
                  <a:txBody>
                    <a:bodyPr/>
                    <a:lstStyle/>
                    <a:p>
                      <a:r>
                        <a:rPr lang="et-EE" sz="1800" kern="1200" dirty="0" smtClean="0">
                          <a:solidFill>
                            <a:schemeClr val="dk1"/>
                          </a:solidFill>
                          <a:effectLst/>
                          <a:latin typeface="+mn-lt"/>
                          <a:ea typeface="+mn-ea"/>
                          <a:cs typeface="+mn-cs"/>
                        </a:rPr>
                        <a:t>-Distance measure at light speed (depends on the processor speed also); </a:t>
                      </a:r>
                    </a:p>
                    <a:p>
                      <a:r>
                        <a:rPr lang="et-EE" sz="1800" kern="1200" dirty="0" smtClean="0">
                          <a:solidFill>
                            <a:schemeClr val="dk1"/>
                          </a:solidFill>
                          <a:effectLst/>
                          <a:latin typeface="+mn-lt"/>
                          <a:ea typeface="+mn-ea"/>
                          <a:cs typeface="+mn-cs"/>
                        </a:rPr>
                        <a:t>-Ideal for near real time positioning of an object</a:t>
                      </a:r>
                      <a:endParaRPr lang="et-EE" dirty="0"/>
                    </a:p>
                  </a:txBody>
                  <a:tcPr/>
                </a:tc>
                <a:tc>
                  <a:txBody>
                    <a:bodyPr/>
                    <a:lstStyle/>
                    <a:p>
                      <a:r>
                        <a:rPr lang="et-EE" sz="1800" kern="1200" dirty="0" smtClean="0">
                          <a:solidFill>
                            <a:schemeClr val="dk1"/>
                          </a:solidFill>
                          <a:effectLst/>
                          <a:latin typeface="+mn-lt"/>
                          <a:ea typeface="+mn-ea"/>
                          <a:cs typeface="+mn-cs"/>
                        </a:rPr>
                        <a:t>-Depends on weather;</a:t>
                      </a:r>
                    </a:p>
                    <a:p>
                      <a:r>
                        <a:rPr lang="et-EE" sz="1800" kern="1200" dirty="0" smtClean="0">
                          <a:solidFill>
                            <a:schemeClr val="dk1"/>
                          </a:solidFill>
                          <a:effectLst/>
                          <a:latin typeface="+mn-lt"/>
                          <a:ea typeface="+mn-ea"/>
                          <a:cs typeface="+mn-cs"/>
                        </a:rPr>
                        <a:t>-Visual path should be clear;</a:t>
                      </a:r>
                    </a:p>
                    <a:p>
                      <a:r>
                        <a:rPr lang="et-EE" sz="1800" kern="1200" dirty="0" smtClean="0">
                          <a:solidFill>
                            <a:schemeClr val="dk1"/>
                          </a:solidFill>
                          <a:effectLst/>
                          <a:latin typeface="+mn-lt"/>
                          <a:ea typeface="+mn-ea"/>
                          <a:cs typeface="+mn-cs"/>
                        </a:rPr>
                        <a:t>-Dusty air, rainy or cloudy day will effect the accuracy or even unusable; </a:t>
                      </a:r>
                    </a:p>
                    <a:p>
                      <a:r>
                        <a:rPr lang="et-EE" sz="1800" kern="1200" dirty="0" smtClean="0">
                          <a:solidFill>
                            <a:schemeClr val="dk1"/>
                          </a:solidFill>
                          <a:effectLst/>
                          <a:latin typeface="+mn-lt"/>
                          <a:ea typeface="+mn-ea"/>
                          <a:cs typeface="+mn-cs"/>
                        </a:rPr>
                        <a:t>-Expensive (100€);</a:t>
                      </a:r>
                    </a:p>
                    <a:p>
                      <a:r>
                        <a:rPr lang="et-EE" sz="1800" kern="1200" dirty="0" smtClean="0">
                          <a:solidFill>
                            <a:schemeClr val="dk1"/>
                          </a:solidFill>
                          <a:effectLst/>
                          <a:latin typeface="+mn-lt"/>
                          <a:ea typeface="+mn-ea"/>
                          <a:cs typeface="+mn-cs"/>
                        </a:rPr>
                        <a:t>-Big</a:t>
                      </a:r>
                      <a:endParaRPr lang="et-EE" b="1" dirty="0"/>
                    </a:p>
                  </a:txBody>
                  <a:tcPr/>
                </a:tc>
              </a:tr>
            </a:tbl>
          </a:graphicData>
        </a:graphic>
      </p:graphicFrame>
    </p:spTree>
    <p:extLst>
      <p:ext uri="{BB962C8B-B14F-4D97-AF65-F5344CB8AC3E}">
        <p14:creationId xmlns:p14="http://schemas.microsoft.com/office/powerpoint/2010/main" val="2780479404"/>
      </p:ext>
    </p:extLst>
  </p:cSld>
  <p:clrMapOvr>
    <a:masterClrMapping/>
  </p:clrMapOvr>
</p:sld>
</file>

<file path=ppt/theme/theme1.xml><?xml version="1.0" encoding="utf-8"?>
<a:theme xmlns:a="http://schemas.openxmlformats.org/drawingml/2006/main" name="Gota">
  <a:themeElements>
    <a:clrScheme name="Gota">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Gota">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ota">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 xmlns:thm15="http://schemas.microsoft.com/office/thememl/2012/main" name="Droplet" id="{8984A317-299A-4E50-B45D-BFC9EDE2337A}" vid="{A633B6A3-9E7F-4C10-9C98-2517A3134361}"/>
    </a:ext>
  </a:extLst>
</a:theme>
</file>

<file path=docProps/app.xml><?xml version="1.0" encoding="utf-8"?>
<Properties xmlns="http://schemas.openxmlformats.org/officeDocument/2006/extended-properties" xmlns:vt="http://schemas.openxmlformats.org/officeDocument/2006/docPropsVTypes">
  <Template>TC104033925[[fn=Gota]]</Template>
  <TotalTime>107</TotalTime>
  <Words>591</Words>
  <Application>Microsoft Office PowerPoint</Application>
  <PresentationFormat>Custom</PresentationFormat>
  <Paragraphs>79</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Gota</vt:lpstr>
      <vt:lpstr>Reconfigurable LED Lamp </vt:lpstr>
      <vt:lpstr>Why we choose… </vt:lpstr>
      <vt:lpstr>We have three possibilities for remote control </vt:lpstr>
      <vt:lpstr>PowerPoint Presentation</vt:lpstr>
      <vt:lpstr>PowerPoint Presentation</vt:lpstr>
      <vt:lpstr>At the end we choose IR CONTROL</vt:lpstr>
      <vt:lpstr>Brightness controller </vt:lpstr>
      <vt:lpstr>Brightness control sensors</vt:lpstr>
      <vt:lpstr>Brightness control sensors</vt:lpstr>
      <vt:lpstr>We choosed ultrasonic sensor</vt:lpstr>
      <vt:lpstr>Initial desing for light bulb</vt:lpstr>
      <vt:lpstr>Initial design for light bulb</vt:lpstr>
      <vt:lpstr>THANK YOU FOR LISTENING!</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Why we choose…</dc:title>
  <dc:creator>Pol</dc:creator>
  <cp:lastModifiedBy>Andra</cp:lastModifiedBy>
  <cp:revision>7</cp:revision>
  <dcterms:created xsi:type="dcterms:W3CDTF">2014-03-27T13:19:52Z</dcterms:created>
  <dcterms:modified xsi:type="dcterms:W3CDTF">2014-03-28T14:14:59Z</dcterms:modified>
</cp:coreProperties>
</file>