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4" r:id="rId14"/>
    <p:sldId id="266" r:id="rId15"/>
    <p:sldId id="267" r:id="rId16"/>
    <p:sldId id="278" r:id="rId17"/>
    <p:sldId id="279" r:id="rId18"/>
    <p:sldId id="277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3550A8-A10C-441C-90CC-85C4243358CA}" type="datetimeFigureOut">
              <a:rPr lang="pl-PL" smtClean="0"/>
              <a:t>2014-04-10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F87DDA-E7D0-4A85-B10D-DD562F0E168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-praxisteam.de/2009/01/11_1.jpg" TargetMode="External"/><Relationship Id="rId2" Type="http://schemas.openxmlformats.org/officeDocument/2006/relationships/hyperlink" Target="http://allenelectrical.com/wp-content/uploads/2012/11/light-bulb-types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tumblr.com/tumblr_lsuke1qcQo1qd9o7r.png" TargetMode="External"/><Relationship Id="rId5" Type="http://schemas.openxmlformats.org/officeDocument/2006/relationships/hyperlink" Target="http://www.kalpaconsulting.com/images/3-rings-of-sustainability.gif" TargetMode="External"/><Relationship Id="rId4" Type="http://schemas.openxmlformats.org/officeDocument/2006/relationships/hyperlink" Target="http://physio-vision.de/layout/img/Maennchen_Gluehbirne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Modular LED Lamp</a:t>
            </a:r>
            <a:endParaRPr lang="pl-P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pl-PL" sz="2000" dirty="0" err="1"/>
              <a:t>Andra</a:t>
            </a:r>
            <a:r>
              <a:rPr lang="pl-PL" sz="2000" dirty="0"/>
              <a:t> </a:t>
            </a:r>
            <a:r>
              <a:rPr lang="pl-PL" sz="2000" dirty="0" err="1" smtClean="0"/>
              <a:t>Aedma</a:t>
            </a:r>
            <a:endParaRPr lang="pl-PL" sz="2000" dirty="0" smtClean="0"/>
          </a:p>
          <a:p>
            <a:pPr algn="l">
              <a:spcBef>
                <a:spcPts val="0"/>
              </a:spcBef>
            </a:pPr>
            <a:r>
              <a:rPr lang="pl-PL" sz="2000" dirty="0" smtClean="0"/>
              <a:t>Piotr </a:t>
            </a:r>
            <a:r>
              <a:rPr lang="pl-PL" sz="2000" dirty="0" err="1"/>
              <a:t>Rzeznik</a:t>
            </a:r>
            <a:endParaRPr lang="pl-PL" sz="2000" dirty="0"/>
          </a:p>
          <a:p>
            <a:pPr algn="l">
              <a:spcBef>
                <a:spcPts val="0"/>
              </a:spcBef>
            </a:pPr>
            <a:r>
              <a:rPr lang="pl-PL" sz="2000" dirty="0" err="1" smtClean="0"/>
              <a:t>Nils</a:t>
            </a:r>
            <a:r>
              <a:rPr lang="pl-PL" sz="2000" dirty="0" smtClean="0"/>
              <a:t> </a:t>
            </a:r>
            <a:r>
              <a:rPr lang="pl-PL" sz="2000" dirty="0"/>
              <a:t>Petersen</a:t>
            </a:r>
          </a:p>
          <a:p>
            <a:pPr algn="l">
              <a:spcBef>
                <a:spcPts val="0"/>
              </a:spcBef>
            </a:pPr>
            <a:r>
              <a:rPr lang="pl-PL" sz="2000" dirty="0" err="1" smtClean="0"/>
              <a:t>Ritter</a:t>
            </a:r>
            <a:r>
              <a:rPr lang="pl-PL" sz="2000" dirty="0" smtClean="0"/>
              <a:t> </a:t>
            </a:r>
            <a:r>
              <a:rPr lang="pl-PL" sz="2000" dirty="0"/>
              <a:t>Norbert</a:t>
            </a:r>
          </a:p>
          <a:p>
            <a:pPr algn="l">
              <a:spcBef>
                <a:spcPts val="0"/>
              </a:spcBef>
            </a:pPr>
            <a:r>
              <a:rPr lang="pl-PL" sz="2000" dirty="0" smtClean="0"/>
              <a:t>David </a:t>
            </a:r>
            <a:r>
              <a:rPr lang="pl-PL" sz="2000" dirty="0" err="1"/>
              <a:t>González</a:t>
            </a:r>
            <a:r>
              <a:rPr lang="pl-PL" sz="2000" dirty="0"/>
              <a:t> Alen</a:t>
            </a:r>
          </a:p>
          <a:p>
            <a:pPr algn="l">
              <a:defRPr/>
            </a:pPr>
            <a:endParaRPr lang="en-GB" b="1" dirty="0" smtClean="0">
              <a:solidFill>
                <a:srgbClr val="5C5C5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https://photos-2.dropbox.com/t/0/AACGZ-N0vYKggVTtwkDhILbQilL_cflo--S8oaPmLFsQ3Q/12/12064549/png/1024x768/3/1396540800/0/2/eps-logo.png/qlLdyE_lcvQQEk8pKv6FRwC7LnixJn_D8VlbMEBNzj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013098" cy="139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dl.dropboxusercontent.com/sh/d7i5x4k6wd06v8e/eciFFnBLxP/Logos/logo_ISEP.jpg?token_hash=AAGKYFWYOGBzeewT2f31zylK4OMLB8HCW43QytciQ3DS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905"/>
            <a:ext cx="2270448" cy="666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451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Ethical</a:t>
            </a:r>
            <a:r>
              <a:rPr lang="pl-PL" dirty="0"/>
              <a:t> and </a:t>
            </a:r>
            <a:r>
              <a:rPr lang="pl-PL" dirty="0" err="1"/>
              <a:t>Deontological</a:t>
            </a:r>
            <a:r>
              <a:rPr lang="pl-PL" dirty="0"/>
              <a:t> </a:t>
            </a:r>
            <a:r>
              <a:rPr lang="pl-PL" dirty="0" err="1"/>
              <a:t>Concerns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76654" y="2574000"/>
            <a:ext cx="4039361" cy="3447288"/>
          </a:xfrm>
        </p:spPr>
        <p:txBody>
          <a:bodyPr>
            <a:normAutofit/>
          </a:bodyPr>
          <a:lstStyle/>
          <a:p>
            <a:r>
              <a:rPr lang="en-US" b="1" dirty="0"/>
              <a:t>Engineering </a:t>
            </a:r>
            <a:r>
              <a:rPr lang="en-US" b="1" dirty="0" smtClean="0"/>
              <a:t>Ethics</a:t>
            </a:r>
            <a:endParaRPr lang="pl-PL" b="1" dirty="0"/>
          </a:p>
          <a:p>
            <a:pPr lvl="1"/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endParaRPr lang="pl-PL" dirty="0" smtClean="0"/>
          </a:p>
          <a:p>
            <a:pPr lvl="1"/>
            <a:r>
              <a:rPr lang="pl-PL" dirty="0" err="1" smtClean="0"/>
              <a:t>Code</a:t>
            </a:r>
            <a:r>
              <a:rPr lang="pl-PL" dirty="0" smtClean="0"/>
              <a:t> of </a:t>
            </a:r>
            <a:r>
              <a:rPr lang="pl-PL" dirty="0" err="1" smtClean="0"/>
              <a:t>ethics</a:t>
            </a:r>
            <a:endParaRPr lang="en-US" dirty="0"/>
          </a:p>
          <a:p>
            <a:r>
              <a:rPr lang="en-US" b="1" dirty="0" smtClean="0"/>
              <a:t>Sales </a:t>
            </a:r>
            <a:r>
              <a:rPr lang="en-US" b="1" dirty="0"/>
              <a:t>and Marketing </a:t>
            </a:r>
            <a:r>
              <a:rPr lang="en-US" b="1" dirty="0" smtClean="0"/>
              <a:t>Ethics</a:t>
            </a:r>
            <a:endParaRPr lang="pl-PL" b="1" dirty="0" smtClean="0"/>
          </a:p>
          <a:p>
            <a:pPr lvl="1"/>
            <a:r>
              <a:rPr lang="pl-PL" dirty="0" err="1" smtClean="0"/>
              <a:t>Branding</a:t>
            </a:r>
            <a:r>
              <a:rPr lang="pl-PL" dirty="0" smtClean="0"/>
              <a:t>, </a:t>
            </a:r>
            <a:r>
              <a:rPr lang="pl-PL" dirty="0" err="1" smtClean="0"/>
              <a:t>trademarks</a:t>
            </a:r>
            <a:endParaRPr lang="pl-P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98280" y="2574000"/>
            <a:ext cx="3822192" cy="3447288"/>
          </a:xfrm>
        </p:spPr>
        <p:txBody>
          <a:bodyPr/>
          <a:lstStyle/>
          <a:p>
            <a:r>
              <a:rPr lang="en-US" b="1" dirty="0"/>
              <a:t>Academic Ethics</a:t>
            </a:r>
            <a:endParaRPr lang="pl-PL" b="1" dirty="0"/>
          </a:p>
          <a:p>
            <a:pPr lvl="1"/>
            <a:r>
              <a:rPr lang="pl-PL" dirty="0"/>
              <a:t>Quotations</a:t>
            </a:r>
            <a:endParaRPr lang="en-US" dirty="0"/>
          </a:p>
          <a:p>
            <a:r>
              <a:rPr lang="en-US" b="1" dirty="0"/>
              <a:t>Environmental Ethics</a:t>
            </a:r>
            <a:endParaRPr lang="pl-PL" b="1" dirty="0"/>
          </a:p>
          <a:p>
            <a:pPr lvl="1"/>
            <a:r>
              <a:rPr lang="pl-PL" dirty="0" err="1" smtClean="0"/>
              <a:t>Responsibility</a:t>
            </a:r>
            <a:endParaRPr lang="en-US" dirty="0"/>
          </a:p>
          <a:p>
            <a:r>
              <a:rPr lang="en-US" b="1" dirty="0"/>
              <a:t>Liability</a:t>
            </a:r>
            <a:endParaRPr lang="pl-PL" b="1" dirty="0"/>
          </a:p>
          <a:p>
            <a:pPr lvl="1"/>
            <a:r>
              <a:rPr lang="pl-PL" dirty="0"/>
              <a:t>Law </a:t>
            </a:r>
            <a:r>
              <a:rPr lang="pl-PL" dirty="0" err="1" smtClean="0"/>
              <a:t>restrictions</a:t>
            </a:r>
            <a:endParaRPr lang="pl-PL" dirty="0"/>
          </a:p>
          <a:p>
            <a:endParaRPr lang="et-EE" dirty="0"/>
          </a:p>
        </p:txBody>
      </p:sp>
      <p:pic>
        <p:nvPicPr>
          <p:cNvPr id="2050" name="Picture 2" descr="http://www.eps2014-wiki4.dee.isep.ipp.pt/lib/exe/fetch.php?hash=19789c&amp;w=208&amp;h=144&amp;media=http%3A%2F%2Fmedia.tumblr.com%2Ftumblr_lsuke1qcQo1qd9o7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981200" cy="13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Project development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PCB LED driver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Remote</a:t>
            </a:r>
            <a:r>
              <a:rPr lang="pl-PL" dirty="0"/>
              <a:t> control</a:t>
            </a:r>
          </a:p>
        </p:txBody>
      </p:sp>
      <p:pic>
        <p:nvPicPr>
          <p:cNvPr id="5122" name="Picture 2" descr="http://www.eps2014-wiki4.dee.isep.ipp.pt/lib/exe/fetch.php?cache=&amp;media=led_project_smart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5" y="3173436"/>
            <a:ext cx="3456384" cy="24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ps2014-wiki4.dee.isep.ipp.pt/lib/exe/fetch.php?cache=&amp;media=led_project_smart1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86" y="3173436"/>
            <a:ext cx="3477334" cy="24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Components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91056"/>
            <a:ext cx="62388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Components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62388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Design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622168"/>
            <a:ext cx="3822700" cy="15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622168"/>
            <a:ext cx="3822700" cy="15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Brand, logo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30328"/>
            <a:ext cx="3822700" cy="194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Developing our brand</a:t>
            </a:r>
          </a:p>
          <a:p>
            <a:pPr lvl="1"/>
            <a:r>
              <a:rPr lang="et-EE" dirty="0" smtClean="0"/>
              <a:t>Website </a:t>
            </a:r>
          </a:p>
          <a:p>
            <a:pPr lvl="1"/>
            <a:r>
              <a:rPr lang="et-EE" dirty="0" smtClean="0"/>
              <a:t>Final logo</a:t>
            </a:r>
          </a:p>
          <a:p>
            <a:pPr lvl="1"/>
            <a:r>
              <a:rPr lang="et-EE" dirty="0" smtClean="0"/>
              <a:t>Poster, leaflet</a:t>
            </a:r>
          </a:p>
          <a:p>
            <a:r>
              <a:rPr lang="et-EE" b="1" dirty="0" smtClean="0"/>
              <a:t>Developing prototype</a:t>
            </a:r>
          </a:p>
          <a:p>
            <a:pPr lvl="1"/>
            <a:r>
              <a:rPr lang="et-EE" dirty="0" smtClean="0"/>
              <a:t>Ordering materials</a:t>
            </a:r>
          </a:p>
          <a:p>
            <a:pPr lvl="1"/>
            <a:r>
              <a:rPr lang="et-EE" dirty="0" smtClean="0"/>
              <a:t>Final design</a:t>
            </a:r>
          </a:p>
          <a:p>
            <a:r>
              <a:rPr lang="et-EE" b="1" dirty="0"/>
              <a:t>U</a:t>
            </a:r>
            <a:r>
              <a:rPr lang="et-EE" b="1" dirty="0" smtClean="0"/>
              <a:t>ser manual, video</a:t>
            </a: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Future Development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9038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Special requirements</a:t>
            </a:r>
          </a:p>
          <a:p>
            <a:r>
              <a:rPr lang="et-EE" dirty="0" smtClean="0"/>
              <a:t>Marketing plan</a:t>
            </a:r>
          </a:p>
          <a:p>
            <a:r>
              <a:rPr lang="pl-PL" dirty="0"/>
              <a:t>Eco-eficiency Measures for </a:t>
            </a:r>
            <a:r>
              <a:rPr lang="pl-PL" dirty="0" smtClean="0"/>
              <a:t>Sustainability</a:t>
            </a:r>
            <a:endParaRPr lang="et-EE" dirty="0" smtClean="0"/>
          </a:p>
          <a:p>
            <a:r>
              <a:rPr lang="pl-PL" dirty="0"/>
              <a:t>Ethical and Deontological </a:t>
            </a:r>
            <a:r>
              <a:rPr lang="pl-PL" dirty="0" smtClean="0"/>
              <a:t>Concerns</a:t>
            </a:r>
            <a:endParaRPr lang="et-EE" dirty="0" smtClean="0"/>
          </a:p>
          <a:p>
            <a:r>
              <a:rPr lang="et-EE" dirty="0" smtClean="0"/>
              <a:t>Initial design and logo</a:t>
            </a:r>
          </a:p>
          <a:p>
            <a:r>
              <a:rPr lang="et-EE" dirty="0" smtClean="0"/>
              <a:t>Future plans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Conclusion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067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allenelectrical.com/wp-content/uploads/2012/11/light-bulb-types.jpeg</a:t>
            </a:r>
            <a:endParaRPr lang="et-EE" dirty="0" smtClean="0"/>
          </a:p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www.info-praxisteam.de/2009/01/11_1.jpg</a:t>
            </a:r>
            <a:endParaRPr lang="et-EE" dirty="0" smtClean="0"/>
          </a:p>
          <a:p>
            <a:r>
              <a:rPr lang="et-EE" dirty="0">
                <a:hlinkClick r:id="rId4"/>
              </a:rPr>
              <a:t>http://</a:t>
            </a:r>
            <a:r>
              <a:rPr lang="et-EE" dirty="0" smtClean="0">
                <a:hlinkClick r:id="rId4"/>
              </a:rPr>
              <a:t>physio-vision.de/layout/img/Maennchen_Gluehbirne.jpg</a:t>
            </a:r>
            <a:endParaRPr lang="et-EE" dirty="0" smtClean="0"/>
          </a:p>
          <a:p>
            <a:r>
              <a:rPr lang="pl-PL" dirty="0" smtClean="0">
                <a:hlinkClick r:id="rId5"/>
              </a:rPr>
              <a:t>http</a:t>
            </a:r>
            <a:r>
              <a:rPr lang="pl-PL" dirty="0">
                <a:hlinkClick r:id="rId5"/>
              </a:rPr>
              <a:t>://</a:t>
            </a:r>
            <a:r>
              <a:rPr lang="pl-PL" dirty="0" smtClean="0">
                <a:hlinkClick r:id="rId5"/>
              </a:rPr>
              <a:t>www.kalpaconsulting.com/images/3-rings-of-sustainability.gif</a:t>
            </a:r>
            <a:endParaRPr lang="et-EE" dirty="0" smtClean="0"/>
          </a:p>
          <a:p>
            <a:r>
              <a:rPr lang="pl-PL" dirty="0" smtClean="0">
                <a:hlinkClick r:id="rId6"/>
              </a:rPr>
              <a:t>http</a:t>
            </a:r>
            <a:r>
              <a:rPr lang="pl-PL" dirty="0">
                <a:hlinkClick r:id="rId6"/>
              </a:rPr>
              <a:t>://</a:t>
            </a:r>
            <a:r>
              <a:rPr lang="pl-PL" dirty="0" smtClean="0">
                <a:hlinkClick r:id="rId6"/>
              </a:rPr>
              <a:t>media.tumblr.com/tumblr_lsuke1qcQo1qd9o7r.png</a:t>
            </a:r>
            <a:endParaRPr lang="pl-PL" dirty="0"/>
          </a:p>
          <a:p>
            <a:endParaRPr lang="et-EE" dirty="0" smtClean="0"/>
          </a:p>
          <a:p>
            <a:endParaRPr lang="pl-PL" dirty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Links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6397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Thank You for Listening!</a:t>
            </a:r>
            <a:endParaRPr lang="et-E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pl-PL" dirty="0"/>
              <a:t>Andra Aedma</a:t>
            </a:r>
          </a:p>
          <a:p>
            <a:pPr algn="l">
              <a:spcBef>
                <a:spcPts val="0"/>
              </a:spcBef>
            </a:pPr>
            <a:r>
              <a:rPr lang="pl-PL" dirty="0"/>
              <a:t>Piotr Rzeznik</a:t>
            </a:r>
          </a:p>
          <a:p>
            <a:pPr algn="l">
              <a:spcBef>
                <a:spcPts val="0"/>
              </a:spcBef>
            </a:pPr>
            <a:r>
              <a:rPr lang="pl-PL" dirty="0"/>
              <a:t>Nils Petersen</a:t>
            </a:r>
          </a:p>
          <a:p>
            <a:pPr algn="l">
              <a:spcBef>
                <a:spcPts val="0"/>
              </a:spcBef>
            </a:pPr>
            <a:r>
              <a:rPr lang="pl-PL" dirty="0"/>
              <a:t>Ritter Norbert</a:t>
            </a:r>
          </a:p>
          <a:p>
            <a:pPr algn="l">
              <a:spcBef>
                <a:spcPts val="0"/>
              </a:spcBef>
            </a:pPr>
            <a:r>
              <a:rPr lang="pl-PL" dirty="0"/>
              <a:t>David González Alen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2553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Indroduction</a:t>
            </a:r>
          </a:p>
          <a:p>
            <a:r>
              <a:rPr lang="et-EE" dirty="0" smtClean="0"/>
              <a:t>Objectives</a:t>
            </a:r>
          </a:p>
          <a:p>
            <a:r>
              <a:rPr lang="et-EE" dirty="0" smtClean="0"/>
              <a:t>Requirements</a:t>
            </a:r>
          </a:p>
          <a:p>
            <a:r>
              <a:rPr lang="et-EE" dirty="0" smtClean="0"/>
              <a:t>LED Lighting Solutions</a:t>
            </a:r>
          </a:p>
          <a:p>
            <a:r>
              <a:rPr lang="et-EE" dirty="0" smtClean="0"/>
              <a:t>Marketing</a:t>
            </a:r>
          </a:p>
          <a:p>
            <a:r>
              <a:rPr lang="pl-PL" dirty="0"/>
              <a:t>Eco-eficiency Measures for </a:t>
            </a:r>
            <a:r>
              <a:rPr lang="pl-PL" dirty="0" smtClean="0"/>
              <a:t>Sustainability</a:t>
            </a:r>
            <a:endParaRPr lang="et-EE" dirty="0" smtClean="0"/>
          </a:p>
          <a:p>
            <a:r>
              <a:rPr lang="pl-PL" dirty="0"/>
              <a:t>Ethical and Deontological </a:t>
            </a:r>
            <a:r>
              <a:rPr lang="pl-PL" dirty="0" smtClean="0"/>
              <a:t>Concerns</a:t>
            </a:r>
            <a:endParaRPr lang="et-EE" dirty="0" smtClean="0"/>
          </a:p>
          <a:p>
            <a:r>
              <a:rPr lang="et-EE" dirty="0" smtClean="0"/>
              <a:t>Project Development</a:t>
            </a:r>
          </a:p>
          <a:p>
            <a:r>
              <a:rPr lang="et-EE" dirty="0" smtClean="0"/>
              <a:t>Design/Logo</a:t>
            </a:r>
          </a:p>
          <a:p>
            <a:r>
              <a:rPr lang="et-EE" dirty="0" smtClean="0"/>
              <a:t>Future development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Summary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685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461568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t-EE" dirty="0" smtClean="0"/>
              <a:t>Team (different backgrounds)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et-EE" dirty="0" smtClean="0"/>
              <a:t>Motivation (choice)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et-EE" dirty="0" smtClean="0"/>
              <a:t>Problem (nowaday´s lighting )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539">
            <a:off x="5025407" y="2922122"/>
            <a:ext cx="3743780" cy="2806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07103"/>
            <a:ext cx="2304255" cy="15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</a:t>
            </a:r>
            <a:r>
              <a:rPr lang="en-US" dirty="0"/>
              <a:t>lamp compatible with </a:t>
            </a:r>
            <a:r>
              <a:rPr lang="et-EE" dirty="0" smtClean="0"/>
              <a:t>current</a:t>
            </a:r>
            <a:r>
              <a:rPr lang="en-US" dirty="0" smtClean="0"/>
              <a:t> lamps</a:t>
            </a:r>
            <a:endParaRPr lang="pl-PL" dirty="0" smtClean="0"/>
          </a:p>
          <a:p>
            <a:r>
              <a:rPr lang="et-EE" dirty="0" smtClean="0"/>
              <a:t>Fitting</a:t>
            </a:r>
            <a:r>
              <a:rPr lang="pl-PL" dirty="0" smtClean="0"/>
              <a:t> universal socket</a:t>
            </a:r>
            <a:r>
              <a:rPr lang="pl-PL" dirty="0"/>
              <a:t>s</a:t>
            </a:r>
            <a:endParaRPr lang="pl-PL" dirty="0" smtClean="0"/>
          </a:p>
          <a:p>
            <a:r>
              <a:rPr lang="et-EE" dirty="0"/>
              <a:t>P</a:t>
            </a:r>
            <a:r>
              <a:rPr lang="en-US" dirty="0" err="1" smtClean="0"/>
              <a:t>ossib</a:t>
            </a:r>
            <a:r>
              <a:rPr lang="et-EE" dirty="0" smtClean="0"/>
              <a:t>ility of</a:t>
            </a:r>
            <a:r>
              <a:rPr lang="et-EE" dirty="0"/>
              <a:t> </a:t>
            </a:r>
            <a:r>
              <a:rPr lang="en-US" dirty="0" err="1" smtClean="0"/>
              <a:t>replac</a:t>
            </a:r>
            <a:r>
              <a:rPr lang="et-EE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only one </a:t>
            </a:r>
            <a:r>
              <a:rPr lang="et-EE" dirty="0" smtClean="0"/>
              <a:t>LED</a:t>
            </a:r>
            <a:endParaRPr lang="pl-PL" dirty="0" smtClean="0"/>
          </a:p>
          <a:p>
            <a:r>
              <a:rPr lang="et-EE" dirty="0"/>
              <a:t>L</a:t>
            </a:r>
            <a:r>
              <a:rPr lang="en-US" dirty="0" err="1" smtClean="0"/>
              <a:t>ow</a:t>
            </a:r>
            <a:r>
              <a:rPr lang="en-US" dirty="0" smtClean="0"/>
              <a:t> </a:t>
            </a:r>
            <a:r>
              <a:rPr lang="en-US" dirty="0"/>
              <a:t>cost and long </a:t>
            </a:r>
            <a:r>
              <a:rPr lang="en-US" dirty="0" smtClean="0"/>
              <a:t>duration</a:t>
            </a:r>
            <a:endParaRPr lang="pl-PL" dirty="0" smtClean="0"/>
          </a:p>
          <a:p>
            <a:r>
              <a:rPr lang="et-EE" dirty="0"/>
              <a:t>D</a:t>
            </a:r>
            <a:r>
              <a:rPr lang="en-US" dirty="0" err="1" smtClean="0"/>
              <a:t>ifferent</a:t>
            </a:r>
            <a:r>
              <a:rPr lang="en-US" dirty="0" smtClean="0"/>
              <a:t>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tones </a:t>
            </a:r>
            <a:r>
              <a:rPr lang="pl-PL" dirty="0" smtClean="0"/>
              <a:t>to </a:t>
            </a:r>
            <a:r>
              <a:rPr lang="pl-PL" dirty="0" err="1" smtClean="0"/>
              <a:t>assemble</a:t>
            </a:r>
            <a:r>
              <a:rPr lang="pl-PL" dirty="0" smtClean="0"/>
              <a:t> </a:t>
            </a:r>
            <a:r>
              <a:rPr lang="en-US" dirty="0" smtClean="0"/>
              <a:t>environments where it will be used </a:t>
            </a:r>
            <a:endParaRPr lang="pl-PL" dirty="0" smtClean="0"/>
          </a:p>
          <a:p>
            <a:r>
              <a:rPr lang="et-EE" dirty="0" err="1"/>
              <a:t>V</a:t>
            </a:r>
            <a:r>
              <a:rPr lang="pl-PL" dirty="0" smtClean="0"/>
              <a:t>arious</a:t>
            </a:r>
            <a:r>
              <a:rPr lang="en-US" dirty="0" smtClean="0"/>
              <a:t> </a:t>
            </a:r>
            <a:r>
              <a:rPr lang="en-US" dirty="0"/>
              <a:t>geometry </a:t>
            </a:r>
            <a:r>
              <a:rPr lang="pl-PL" dirty="0" smtClean="0"/>
              <a:t>for </a:t>
            </a:r>
            <a:r>
              <a:rPr lang="pl-PL" dirty="0" err="1" smtClean="0"/>
              <a:t>different</a:t>
            </a:r>
            <a:r>
              <a:rPr lang="en-US" dirty="0" smtClean="0"/>
              <a:t> </a:t>
            </a:r>
            <a:r>
              <a:rPr lang="en-US" dirty="0"/>
              <a:t>target </a:t>
            </a:r>
            <a:r>
              <a:rPr lang="en-US" dirty="0" err="1" smtClean="0"/>
              <a:t>marke</a:t>
            </a:r>
            <a:r>
              <a:rPr lang="pl-PL" dirty="0" smtClean="0"/>
              <a:t>t</a:t>
            </a:r>
            <a:r>
              <a:rPr lang="et-EE" dirty="0" smtClean="0"/>
              <a:t>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Objectives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1936019" cy="1523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</a:t>
            </a:r>
            <a:r>
              <a:rPr lang="et-EE" dirty="0" smtClean="0"/>
              <a:t>ting</a:t>
            </a:r>
            <a:r>
              <a:rPr lang="en-US" dirty="0" smtClean="0"/>
              <a:t> </a:t>
            </a:r>
            <a:r>
              <a:rPr lang="en-US" dirty="0"/>
              <a:t>universal lamp socket (E27</a:t>
            </a:r>
            <a:r>
              <a:rPr lang="en-US" dirty="0" smtClean="0"/>
              <a:t>) </a:t>
            </a:r>
            <a:endParaRPr lang="pl-PL" dirty="0" smtClean="0"/>
          </a:p>
          <a:p>
            <a:r>
              <a:rPr lang="pl-PL" dirty="0"/>
              <a:t>C</a:t>
            </a:r>
            <a:r>
              <a:rPr lang="en-US" dirty="0" smtClean="0"/>
              <a:t>hang</a:t>
            </a:r>
            <a:r>
              <a:rPr lang="et-EE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colors with remote control (radius </a:t>
            </a:r>
            <a:r>
              <a:rPr lang="en-US" dirty="0" smtClean="0"/>
              <a:t>10</a:t>
            </a:r>
            <a:r>
              <a:rPr lang="et-EE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Easy construction to change the </a:t>
            </a:r>
            <a:r>
              <a:rPr lang="en-US" dirty="0" smtClean="0"/>
              <a:t>LEDs</a:t>
            </a:r>
            <a:endParaRPr lang="en-US" dirty="0"/>
          </a:p>
          <a:p>
            <a:r>
              <a:rPr lang="en-US" dirty="0" err="1" smtClean="0"/>
              <a:t>Includ</a:t>
            </a:r>
            <a:r>
              <a:rPr lang="et-EE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an automatic brightness control system (maximum radius </a:t>
            </a:r>
            <a:r>
              <a:rPr lang="en-US" dirty="0" smtClean="0"/>
              <a:t>4</a:t>
            </a:r>
            <a:r>
              <a:rPr lang="et-EE" smtClean="0"/>
              <a:t>.</a:t>
            </a:r>
            <a:r>
              <a:rPr lang="en-US" smtClean="0"/>
              <a:t>5</a:t>
            </a:r>
            <a:r>
              <a:rPr lang="et-EE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t-EE" dirty="0" smtClean="0"/>
              <a:t>Low cost and long duration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Requirements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0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Stud</a:t>
            </a:r>
            <a:r>
              <a:rPr lang="et-EE" dirty="0" smtClean="0"/>
              <a:t>ying</a:t>
            </a:r>
            <a:r>
              <a:rPr lang="pl-PL" dirty="0" smtClean="0"/>
              <a:t> different LED types</a:t>
            </a:r>
          </a:p>
          <a:p>
            <a:r>
              <a:rPr lang="pl-PL" dirty="0" smtClean="0"/>
              <a:t>Research</a:t>
            </a:r>
            <a:r>
              <a:rPr lang="et-EE" dirty="0" smtClean="0"/>
              <a:t>ing</a:t>
            </a:r>
            <a:r>
              <a:rPr lang="pl-PL" dirty="0" smtClean="0"/>
              <a:t>  similar products</a:t>
            </a:r>
          </a:p>
          <a:p>
            <a:r>
              <a:rPr lang="pl-PL" dirty="0" smtClean="0"/>
              <a:t>Compa</a:t>
            </a:r>
            <a:r>
              <a:rPr lang="et-EE" dirty="0" smtClean="0"/>
              <a:t>ring </a:t>
            </a:r>
            <a:r>
              <a:rPr lang="pl-PL" dirty="0" smtClean="0"/>
              <a:t>brightness control</a:t>
            </a:r>
            <a:r>
              <a:rPr lang="et-EE" dirty="0" smtClean="0"/>
              <a:t> sensors</a:t>
            </a:r>
            <a:r>
              <a:rPr lang="pl-PL" dirty="0" smtClean="0"/>
              <a:t> (Laser and Ultrasonic sensor)</a:t>
            </a:r>
            <a:endParaRPr lang="pl-PL" dirty="0"/>
          </a:p>
          <a:p>
            <a:r>
              <a:rPr lang="pl-PL" dirty="0" smtClean="0"/>
              <a:t>Compari</a:t>
            </a:r>
            <a:r>
              <a:rPr lang="et-EE" dirty="0" smtClean="0"/>
              <a:t>ng </a:t>
            </a:r>
            <a:r>
              <a:rPr lang="pl-PL" dirty="0" smtClean="0"/>
              <a:t>remote control</a:t>
            </a:r>
            <a:r>
              <a:rPr lang="et-EE" dirty="0" smtClean="0"/>
              <a:t>s</a:t>
            </a:r>
            <a:r>
              <a:rPr lang="pl-PL" dirty="0" smtClean="0"/>
              <a:t> (IR, Wifi, Bluetooth)</a:t>
            </a:r>
            <a:endParaRPr lang="pl-PL" dirty="0"/>
          </a:p>
          <a:p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conclusions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LED </a:t>
            </a:r>
            <a:r>
              <a:rPr lang="pl-PL" dirty="0" err="1" smtClean="0"/>
              <a:t>lighting</a:t>
            </a:r>
            <a:r>
              <a:rPr lang="pl-PL" dirty="0" smtClean="0"/>
              <a:t> </a:t>
            </a:r>
            <a:r>
              <a:rPr lang="pl-PL" dirty="0" err="1" smtClean="0"/>
              <a:t>solutions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651395" cy="14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264119" y="1556792"/>
            <a:ext cx="3931920" cy="3489960"/>
          </a:xfrm>
        </p:spPr>
        <p:txBody>
          <a:bodyPr/>
          <a:lstStyle/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r>
              <a:rPr lang="pl-PL" dirty="0" smtClean="0"/>
              <a:t>Macro environment</a:t>
            </a:r>
            <a:endParaRPr lang="et-EE" dirty="0" smtClean="0"/>
          </a:p>
          <a:p>
            <a:r>
              <a:rPr lang="et-EE" dirty="0" smtClean="0"/>
              <a:t>Micro environment</a:t>
            </a:r>
            <a:endParaRPr lang="pl-PL" dirty="0" smtClean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572000" y="1556792"/>
            <a:ext cx="3931920" cy="3489960"/>
          </a:xfrm>
        </p:spPr>
        <p:txBody>
          <a:bodyPr/>
          <a:lstStyle/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r>
              <a:rPr lang="pl-PL" dirty="0" smtClean="0"/>
              <a:t>Customer needs&amp;desires</a:t>
            </a:r>
          </a:p>
          <a:p>
            <a:r>
              <a:rPr lang="pl-PL" dirty="0" smtClean="0"/>
              <a:t>Target </a:t>
            </a:r>
            <a:r>
              <a:rPr lang="pl-PL" dirty="0" err="1" smtClean="0"/>
              <a:t>customer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Marketing plan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28656" y="1988840"/>
            <a:ext cx="3822192" cy="639762"/>
          </a:xfrm>
        </p:spPr>
        <p:txBody>
          <a:bodyPr>
            <a:normAutofit fontScale="70000" lnSpcReduction="20000"/>
          </a:bodyPr>
          <a:lstStyle/>
          <a:p>
            <a:endParaRPr lang="et-EE" dirty="0" smtClean="0"/>
          </a:p>
          <a:p>
            <a:pPr algn="l"/>
            <a:r>
              <a:rPr lang="pl-PL" sz="3100" b="1" dirty="0" smtClean="0"/>
              <a:t>Market </a:t>
            </a:r>
            <a:r>
              <a:rPr lang="pl-PL" sz="3100" b="1" dirty="0"/>
              <a:t>research</a:t>
            </a: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65423" y="1988840"/>
            <a:ext cx="3822192" cy="639762"/>
          </a:xfrm>
        </p:spPr>
        <p:txBody>
          <a:bodyPr>
            <a:normAutofit fontScale="70000" lnSpcReduction="20000"/>
          </a:bodyPr>
          <a:lstStyle/>
          <a:p>
            <a:endParaRPr lang="et-EE" dirty="0" smtClean="0"/>
          </a:p>
          <a:p>
            <a:pPr algn="l"/>
            <a:r>
              <a:rPr lang="pl-PL" sz="3100" b="1" dirty="0" smtClean="0"/>
              <a:t>Market </a:t>
            </a:r>
            <a:r>
              <a:rPr lang="pl-PL" sz="3100" b="1" dirty="0"/>
              <a:t>survey</a:t>
            </a:r>
          </a:p>
          <a:p>
            <a:endParaRPr lang="pl-PL" dirty="0"/>
          </a:p>
        </p:txBody>
      </p:sp>
      <p:pic>
        <p:nvPicPr>
          <p:cNvPr id="3074" name="Picture 2" descr="http://www.eps2014-wiki4.dee.isep.ipp.pt/lib/exe/fetch.php?media=led_lighting_market_sha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183" r="43683" b="10475"/>
          <a:stretch/>
        </p:blipFill>
        <p:spPr bwMode="auto">
          <a:xfrm>
            <a:off x="827584" y="3854975"/>
            <a:ext cx="30243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ps2014-wiki4.dee.isep.ipp.pt/lib/exe/fetch.php?media=question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8404" b="11424"/>
          <a:stretch/>
        </p:blipFill>
        <p:spPr bwMode="auto">
          <a:xfrm>
            <a:off x="4860032" y="4293096"/>
            <a:ext cx="3627583" cy="16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76872"/>
            <a:ext cx="7848871" cy="3960439"/>
          </a:xfrm>
        </p:spPr>
        <p:txBody>
          <a:bodyPr>
            <a:normAutofit/>
          </a:bodyPr>
          <a:lstStyle/>
          <a:p>
            <a:r>
              <a:rPr lang="pl-PL" sz="2000" b="1" dirty="0" err="1"/>
              <a:t>Strenghts</a:t>
            </a:r>
            <a:r>
              <a:rPr lang="pl-PL" sz="2000" b="1" dirty="0"/>
              <a:t> and </a:t>
            </a:r>
            <a:r>
              <a:rPr lang="pl-PL" sz="2000" b="1" dirty="0" err="1" smtClean="0"/>
              <a:t>Weaknesses</a:t>
            </a:r>
            <a:endParaRPr lang="pl-PL" sz="2000" b="1" dirty="0" smtClean="0"/>
          </a:p>
          <a:p>
            <a:pPr lvl="1"/>
            <a:r>
              <a:rPr lang="pl-PL" sz="2000" dirty="0" err="1" smtClean="0"/>
              <a:t>Various</a:t>
            </a:r>
            <a:r>
              <a:rPr lang="pl-PL" sz="2000" dirty="0" smtClean="0"/>
              <a:t> </a:t>
            </a:r>
            <a:r>
              <a:rPr lang="pl-PL" sz="2000" dirty="0" err="1" smtClean="0"/>
              <a:t>skills</a:t>
            </a:r>
            <a:r>
              <a:rPr lang="pl-PL" sz="2000" dirty="0" smtClean="0"/>
              <a:t>, </a:t>
            </a:r>
            <a:r>
              <a:rPr lang="pl-PL" sz="2000" dirty="0" err="1" smtClean="0"/>
              <a:t>innovative</a:t>
            </a:r>
            <a:r>
              <a:rPr lang="pl-PL" sz="2000" dirty="0" smtClean="0"/>
              <a:t> team</a:t>
            </a:r>
          </a:p>
          <a:p>
            <a:pPr lvl="1"/>
            <a:r>
              <a:rPr lang="pl-PL" sz="2000" dirty="0" smtClean="0"/>
              <a:t>Lower </a:t>
            </a:r>
            <a:r>
              <a:rPr lang="pl-PL" sz="2000" dirty="0" err="1" smtClean="0"/>
              <a:t>price</a:t>
            </a:r>
            <a:endParaRPr lang="pl-PL" sz="2000" dirty="0" smtClean="0"/>
          </a:p>
          <a:p>
            <a:pPr lvl="1"/>
            <a:r>
              <a:rPr lang="pl-PL" sz="2000" dirty="0" smtClean="0"/>
              <a:t>Less </a:t>
            </a:r>
            <a:r>
              <a:rPr lang="pl-PL" sz="2000" dirty="0" err="1" smtClean="0"/>
              <a:t>experience</a:t>
            </a:r>
            <a:r>
              <a:rPr lang="pl-PL" sz="2000" dirty="0" smtClean="0"/>
              <a:t> as </a:t>
            </a:r>
            <a:r>
              <a:rPr lang="pl-PL" sz="2000" dirty="0" err="1" smtClean="0"/>
              <a:t>competitors</a:t>
            </a:r>
            <a:endParaRPr lang="pl-PL" sz="2000" dirty="0" smtClean="0"/>
          </a:p>
          <a:p>
            <a:pPr lvl="1"/>
            <a:r>
              <a:rPr lang="pl-PL" sz="2000" dirty="0"/>
              <a:t>Limited </a:t>
            </a:r>
            <a:r>
              <a:rPr lang="pl-PL" sz="2000" dirty="0" err="1"/>
              <a:t>financial</a:t>
            </a:r>
            <a:r>
              <a:rPr lang="pl-PL" sz="2000" dirty="0"/>
              <a:t> </a:t>
            </a:r>
            <a:r>
              <a:rPr lang="pl-PL" sz="2000" dirty="0" err="1" smtClean="0"/>
              <a:t>methods</a:t>
            </a:r>
            <a:endParaRPr lang="pl-PL" sz="2000" dirty="0"/>
          </a:p>
          <a:p>
            <a:r>
              <a:rPr lang="pl-PL" sz="2000" b="1" dirty="0"/>
              <a:t>Market </a:t>
            </a:r>
            <a:r>
              <a:rPr lang="pl-PL" sz="2000" b="1" dirty="0" smtClean="0"/>
              <a:t>segmentation</a:t>
            </a:r>
            <a:endParaRPr lang="pl-PL" sz="2000" dirty="0" smtClean="0"/>
          </a:p>
          <a:p>
            <a:pPr lvl="1"/>
            <a:r>
              <a:rPr lang="pl-PL" sz="2000" dirty="0" smtClean="0"/>
              <a:t>C</a:t>
            </a:r>
            <a:r>
              <a:rPr lang="en-US" sz="2000" dirty="0" err="1" smtClean="0"/>
              <a:t>atering</a:t>
            </a:r>
            <a:r>
              <a:rPr lang="en-US" sz="2000" dirty="0"/>
              <a:t>, </a:t>
            </a:r>
            <a:r>
              <a:rPr lang="en-US" sz="2000" dirty="0" smtClean="0"/>
              <a:t>entertainment,</a:t>
            </a:r>
            <a:r>
              <a:rPr lang="et-EE" sz="2000" dirty="0"/>
              <a:t> </a:t>
            </a:r>
            <a:r>
              <a:rPr lang="et-EE" sz="2000" dirty="0" smtClean="0"/>
              <a:t>			       </a:t>
            </a:r>
            <a:r>
              <a:rPr lang="en-US" sz="2000" dirty="0" smtClean="0"/>
              <a:t>accommodation</a:t>
            </a:r>
            <a:r>
              <a:rPr lang="en-US" sz="2000" dirty="0"/>
              <a:t>, wellness, </a:t>
            </a:r>
            <a:r>
              <a:rPr lang="et-EE" sz="2000" dirty="0" smtClean="0"/>
              <a:t>                                                  </a:t>
            </a:r>
            <a:r>
              <a:rPr lang="en-US" sz="2000" dirty="0" smtClean="0"/>
              <a:t>photography</a:t>
            </a:r>
            <a:r>
              <a:rPr lang="pl-PL" sz="2000" dirty="0" smtClean="0"/>
              <a:t>, </a:t>
            </a:r>
            <a:r>
              <a:rPr lang="en-US" sz="2000" dirty="0" smtClean="0"/>
              <a:t>stores</a:t>
            </a:r>
            <a:endParaRPr lang="pl-PL" sz="2000" dirty="0"/>
          </a:p>
          <a:p>
            <a:r>
              <a:rPr lang="pl-PL" sz="2000" b="1" dirty="0" err="1" smtClean="0"/>
              <a:t>Positioning</a:t>
            </a:r>
            <a:endParaRPr lang="pl-PL" sz="2000" b="1" dirty="0" smtClean="0"/>
          </a:p>
          <a:p>
            <a:pPr lvl="1"/>
            <a:r>
              <a:rPr lang="pl-PL" sz="1900" dirty="0" smtClean="0"/>
              <a:t>Based on survey and market review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Marketing plan</a:t>
            </a:r>
            <a:endParaRPr lang="pl-PL" dirty="0"/>
          </a:p>
        </p:txBody>
      </p:sp>
      <p:pic>
        <p:nvPicPr>
          <p:cNvPr id="1028" name="Picture 4" descr="http://www.eps2014-wiki4.dee.isep.ipp.pt/lib/exe/fetch.php?media=position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r="11434" b="11201"/>
          <a:stretch/>
        </p:blipFill>
        <p:spPr bwMode="auto">
          <a:xfrm>
            <a:off x="4903083" y="3140968"/>
            <a:ext cx="3534645" cy="24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75467"/>
            <a:ext cx="8668485" cy="3450696"/>
          </a:xfrm>
        </p:spPr>
        <p:txBody>
          <a:bodyPr>
            <a:normAutofit fontScale="92500"/>
          </a:bodyPr>
          <a:lstStyle/>
          <a:p>
            <a:r>
              <a:rPr lang="pl-PL" b="1" dirty="0" smtClean="0"/>
              <a:t>Environment</a:t>
            </a:r>
          </a:p>
          <a:p>
            <a:pPr lvl="1"/>
            <a:r>
              <a:rPr lang="pl-PL" dirty="0" smtClean="0"/>
              <a:t>Material</a:t>
            </a:r>
            <a:r>
              <a:rPr lang="et-EE" dirty="0" smtClean="0"/>
              <a:t> (</a:t>
            </a:r>
            <a:r>
              <a:rPr lang="en-US" dirty="0" smtClean="0"/>
              <a:t>recycling</a:t>
            </a:r>
            <a:r>
              <a:rPr lang="et-EE" dirty="0" smtClean="0"/>
              <a:t>, </a:t>
            </a:r>
            <a:r>
              <a:rPr lang="en-US" dirty="0" smtClean="0"/>
              <a:t>RoHS</a:t>
            </a:r>
            <a:r>
              <a:rPr lang="et-EE" dirty="0" smtClean="0"/>
              <a:t>)</a:t>
            </a:r>
            <a:endParaRPr lang="pl-PL" dirty="0"/>
          </a:p>
          <a:p>
            <a:pPr lvl="1"/>
            <a:r>
              <a:rPr lang="pl-PL" dirty="0" smtClean="0"/>
              <a:t>Transportation</a:t>
            </a:r>
            <a:r>
              <a:rPr lang="et-EE" dirty="0" smtClean="0"/>
              <a:t> (</a:t>
            </a:r>
            <a:r>
              <a:rPr lang="en-US" dirty="0"/>
              <a:t>in </a:t>
            </a:r>
            <a:r>
              <a:rPr lang="en-US" dirty="0" smtClean="0"/>
              <a:t>bulk</a:t>
            </a:r>
            <a:r>
              <a:rPr lang="et-EE" dirty="0" smtClean="0"/>
              <a:t>, </a:t>
            </a:r>
            <a:r>
              <a:rPr lang="en-US" dirty="0"/>
              <a:t>buy </a:t>
            </a:r>
            <a:r>
              <a:rPr lang="en-US" dirty="0" smtClean="0"/>
              <a:t>local</a:t>
            </a:r>
            <a:r>
              <a:rPr lang="et-EE" dirty="0" smtClean="0"/>
              <a:t>)</a:t>
            </a:r>
            <a:endParaRPr lang="pl-PL" dirty="0" smtClean="0"/>
          </a:p>
          <a:p>
            <a:pPr lvl="1"/>
            <a:r>
              <a:rPr lang="pl-PL" dirty="0" smtClean="0"/>
              <a:t>Production equipment</a:t>
            </a:r>
            <a:r>
              <a:rPr lang="et-EE" dirty="0" smtClean="0"/>
              <a:t> (</a:t>
            </a:r>
            <a:r>
              <a:rPr lang="en-US" dirty="0"/>
              <a:t>new </a:t>
            </a:r>
            <a:r>
              <a:rPr lang="en-US" dirty="0" smtClean="0"/>
              <a:t>technology</a:t>
            </a:r>
            <a:r>
              <a:rPr lang="et-EE" dirty="0"/>
              <a:t>)</a:t>
            </a:r>
            <a:endParaRPr lang="pl-PL" dirty="0" smtClean="0"/>
          </a:p>
          <a:p>
            <a:r>
              <a:rPr lang="pl-PL" b="1" dirty="0" err="1" smtClean="0"/>
              <a:t>Social</a:t>
            </a:r>
            <a:endParaRPr lang="pl-PL" b="1" dirty="0" smtClean="0"/>
          </a:p>
          <a:p>
            <a:pPr lvl="1"/>
            <a:r>
              <a:rPr lang="pl-PL" dirty="0" err="1" smtClean="0"/>
              <a:t>Fostering</a:t>
            </a:r>
            <a:r>
              <a:rPr lang="pl-PL" dirty="0" smtClean="0"/>
              <a:t> the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community</a:t>
            </a:r>
            <a:r>
              <a:rPr lang="pl-PL" dirty="0" smtClean="0"/>
              <a:t> (</a:t>
            </a:r>
            <a:r>
              <a:rPr lang="pl-PL" dirty="0" err="1" smtClean="0"/>
              <a:t>events</a:t>
            </a:r>
            <a:r>
              <a:rPr lang="pl-PL" dirty="0" smtClean="0"/>
              <a:t> </a:t>
            </a:r>
            <a:r>
              <a:rPr lang="pl-PL" dirty="0" err="1" smtClean="0"/>
              <a:t>supporting</a:t>
            </a:r>
            <a:r>
              <a:rPr lang="pl-PL" dirty="0" smtClean="0"/>
              <a:t>,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contractors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Customers</a:t>
            </a:r>
            <a:r>
              <a:rPr lang="pl-PL" dirty="0" smtClean="0"/>
              <a:t> </a:t>
            </a:r>
            <a:r>
              <a:rPr lang="pl-PL" dirty="0" err="1" smtClean="0"/>
              <a:t>well-being</a:t>
            </a:r>
            <a:r>
              <a:rPr lang="pl-PL" dirty="0" smtClean="0"/>
              <a:t> </a:t>
            </a:r>
          </a:p>
          <a:p>
            <a:pPr lvl="1"/>
            <a:r>
              <a:rPr lang="en-US" dirty="0" smtClean="0"/>
              <a:t>Employees</a:t>
            </a:r>
            <a:r>
              <a:rPr lang="pl-PL" dirty="0" smtClean="0"/>
              <a:t> </a:t>
            </a:r>
            <a:r>
              <a:rPr lang="pl-PL" dirty="0" err="1" smtClean="0"/>
              <a:t>healthcare</a:t>
            </a:r>
            <a:r>
              <a:rPr lang="pl-PL" dirty="0" smtClean="0"/>
              <a:t> and</a:t>
            </a:r>
            <a:r>
              <a:rPr lang="en-US" dirty="0" smtClean="0"/>
              <a:t> working conditions</a:t>
            </a:r>
            <a:r>
              <a:rPr lang="pl-PL" dirty="0" smtClean="0"/>
              <a:t> (</a:t>
            </a:r>
            <a:r>
              <a:rPr lang="pl-PL" dirty="0" err="1" smtClean="0"/>
              <a:t>continuous</a:t>
            </a:r>
            <a:r>
              <a:rPr lang="pl-PL" dirty="0" smtClean="0"/>
              <a:t> </a:t>
            </a:r>
            <a:r>
              <a:rPr lang="pl-PL" dirty="0" err="1" smtClean="0"/>
              <a:t>improvement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Corporate</a:t>
            </a:r>
            <a:r>
              <a:rPr lang="pl-PL" dirty="0" smtClean="0"/>
              <a:t> </a:t>
            </a:r>
            <a:r>
              <a:rPr lang="pl-PL" dirty="0" err="1" smtClean="0"/>
              <a:t>culture</a:t>
            </a:r>
            <a:r>
              <a:rPr lang="pl-PL" dirty="0" smtClean="0"/>
              <a:t> (</a:t>
            </a:r>
            <a:r>
              <a:rPr lang="pl-PL" dirty="0" err="1" smtClean="0"/>
              <a:t>transparency</a:t>
            </a:r>
            <a:r>
              <a:rPr lang="pl-PL" dirty="0" smtClean="0"/>
              <a:t>, </a:t>
            </a:r>
            <a:r>
              <a:rPr lang="pl-PL" dirty="0" err="1" smtClean="0"/>
              <a:t>equality</a:t>
            </a:r>
            <a:r>
              <a:rPr lang="pl-PL" dirty="0" smtClean="0"/>
              <a:t>, </a:t>
            </a:r>
            <a:r>
              <a:rPr lang="pl-PL" dirty="0" err="1" smtClean="0"/>
              <a:t>diversity</a:t>
            </a:r>
            <a:r>
              <a:rPr lang="pl-PL" dirty="0"/>
              <a:t>, </a:t>
            </a:r>
            <a:r>
              <a:rPr lang="pl-PL" dirty="0" err="1" smtClean="0"/>
              <a:t>standards</a:t>
            </a:r>
            <a:r>
              <a:rPr lang="pl-PL" dirty="0" smtClean="0"/>
              <a:t>)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Eco-</a:t>
            </a:r>
            <a:r>
              <a:rPr lang="pl-PL" dirty="0" err="1"/>
              <a:t>eficiency</a:t>
            </a:r>
            <a:r>
              <a:rPr lang="pl-PL" dirty="0"/>
              <a:t> </a:t>
            </a:r>
            <a:r>
              <a:rPr lang="pl-PL" dirty="0" err="1"/>
              <a:t>Measures</a:t>
            </a:r>
            <a:r>
              <a:rPr lang="pl-PL" dirty="0"/>
              <a:t> for </a:t>
            </a:r>
            <a:r>
              <a:rPr lang="pl-PL" dirty="0" err="1"/>
              <a:t>Sustainability</a:t>
            </a:r>
            <a:endParaRPr lang="pl-PL" dirty="0"/>
          </a:p>
        </p:txBody>
      </p:sp>
      <p:pic>
        <p:nvPicPr>
          <p:cNvPr id="1026" name="Picture 2" descr="http://www.kalpaconsulting.com/images/3-rings-of-sustainabil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4830"/>
          <a:stretch/>
        </p:blipFill>
        <p:spPr bwMode="auto">
          <a:xfrm>
            <a:off x="5724128" y="1597097"/>
            <a:ext cx="2747446" cy="2514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14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359</TotalTime>
  <Words>391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Kształt fali</vt:lpstr>
      <vt:lpstr>Modular LED Lamp</vt:lpstr>
      <vt:lpstr>Summary</vt:lpstr>
      <vt:lpstr>Introduction</vt:lpstr>
      <vt:lpstr>Objectives</vt:lpstr>
      <vt:lpstr>Requirements</vt:lpstr>
      <vt:lpstr>LED lighting solutions</vt:lpstr>
      <vt:lpstr>Marketing plan</vt:lpstr>
      <vt:lpstr>Marketing plan</vt:lpstr>
      <vt:lpstr>Eco-eficiency Measures for Sustainability</vt:lpstr>
      <vt:lpstr>Ethical and Deontological Concerns</vt:lpstr>
      <vt:lpstr>Project development</vt:lpstr>
      <vt:lpstr>Components</vt:lpstr>
      <vt:lpstr>Components</vt:lpstr>
      <vt:lpstr>Design</vt:lpstr>
      <vt:lpstr>Brand, logo</vt:lpstr>
      <vt:lpstr>Future Development</vt:lpstr>
      <vt:lpstr>Conclusion</vt:lpstr>
      <vt:lpstr>Links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LED Lamp</dc:title>
  <dc:creator>Piotr Rzeźnik</dc:creator>
  <cp:lastModifiedBy>Andra</cp:lastModifiedBy>
  <cp:revision>38</cp:revision>
  <dcterms:created xsi:type="dcterms:W3CDTF">2014-04-03T12:47:46Z</dcterms:created>
  <dcterms:modified xsi:type="dcterms:W3CDTF">2014-04-10T17:50:21Z</dcterms:modified>
</cp:coreProperties>
</file>